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66" r:id="rId4"/>
    <p:sldId id="258" r:id="rId5"/>
    <p:sldId id="295" r:id="rId6"/>
    <p:sldId id="287" r:id="rId7"/>
    <p:sldId id="294" r:id="rId8"/>
    <p:sldId id="270" r:id="rId9"/>
    <p:sldId id="263" r:id="rId10"/>
    <p:sldId id="267" r:id="rId11"/>
    <p:sldId id="268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61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65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18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081212-66D6-1B4D-8402-3CD74E1D4101}" type="datetimeFigureOut">
              <a:rPr lang="en-US" smtClean="0"/>
              <a:t>11/1/2022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14EA0D-9D11-B041-ABF3-010B06752F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72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4EA0D-9D11-B041-ABF3-010B06752FB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1259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14EA0D-9D11-B041-ABF3-010B06752FB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292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&amp; Closing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558209"/>
            <a:ext cx="9144000" cy="1363110"/>
          </a:xfrm>
        </p:spPr>
        <p:txBody>
          <a:bodyPr anchor="b">
            <a:normAutofit/>
          </a:bodyPr>
          <a:lstStyle>
            <a:lvl1pPr algn="ctr">
              <a:defRPr sz="5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" y="5096151"/>
            <a:ext cx="9143999" cy="52677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" y="6217203"/>
            <a:ext cx="9143998" cy="365125"/>
          </a:xfrm>
          <a:prstGeom prst="rect">
            <a:avLst/>
          </a:prstGeom>
        </p:spPr>
        <p:txBody>
          <a:bodyPr/>
          <a:lstStyle>
            <a:lvl1pPr algn="ctr">
              <a:defRPr sz="16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84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981739" y="6356351"/>
            <a:ext cx="2057400" cy="365125"/>
          </a:xfrm>
        </p:spPr>
        <p:txBody>
          <a:bodyPr/>
          <a:lstStyle>
            <a:lvl1pPr algn="l">
              <a:defRPr>
                <a:solidFill>
                  <a:srgbClr val="46612D"/>
                </a:solidFill>
              </a:defRPr>
            </a:lvl1pPr>
          </a:lstStyle>
          <a:p>
            <a:fld id="{149F34E2-F12F-684C-AD20-ACCE72D16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DCB0B9-FFEB-3549-A53B-8797811BF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39" y="386382"/>
            <a:ext cx="5923720" cy="6318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46612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29C5F9-9CB1-CB45-A16D-AC77C9D1C8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981739" y="1162878"/>
            <a:ext cx="5923720" cy="519347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21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946839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1570383"/>
            <a:ext cx="8676861" cy="4785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228599" y="6356351"/>
            <a:ext cx="2057400" cy="365125"/>
          </a:xfrm>
        </p:spPr>
        <p:txBody>
          <a:bodyPr/>
          <a:lstStyle>
            <a:lvl1pPr algn="l">
              <a:defRPr>
                <a:solidFill>
                  <a:srgbClr val="46612D"/>
                </a:solidFill>
              </a:defRPr>
            </a:lvl1pPr>
          </a:lstStyle>
          <a:p>
            <a:fld id="{149F34E2-F12F-684C-AD20-ACCE72D16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0253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4156" y="386382"/>
            <a:ext cx="8189844" cy="6318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46612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4156" y="6356351"/>
            <a:ext cx="2057400" cy="365125"/>
          </a:xfrm>
        </p:spPr>
        <p:txBody>
          <a:bodyPr/>
          <a:lstStyle>
            <a:lvl1pPr algn="l">
              <a:defRPr>
                <a:solidFill>
                  <a:srgbClr val="46612D"/>
                </a:solidFill>
              </a:defRPr>
            </a:lvl1pPr>
          </a:lstStyle>
          <a:p>
            <a:fld id="{149F34E2-F12F-684C-AD20-ACCE72D16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17604D3-3FC8-E342-B744-A85ADD190B7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954156" y="1162878"/>
            <a:ext cx="7951304" cy="519347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800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848059" y="6356351"/>
            <a:ext cx="2057400" cy="365125"/>
          </a:xfrm>
        </p:spPr>
        <p:txBody>
          <a:bodyPr/>
          <a:lstStyle>
            <a:lvl1pPr>
              <a:defRPr>
                <a:solidFill>
                  <a:srgbClr val="46612D"/>
                </a:solidFill>
              </a:defRPr>
            </a:lvl1pPr>
          </a:lstStyle>
          <a:p>
            <a:fld id="{149F34E2-F12F-684C-AD20-ACCE72D16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DCB0B9-FFEB-3549-A53B-8797811BF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3582" y="386382"/>
            <a:ext cx="6681877" cy="6318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46612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29C5F9-9CB1-CB45-A16D-AC77C9D1C8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186608" y="1162878"/>
            <a:ext cx="6718851" cy="519347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078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660" y="365126"/>
            <a:ext cx="8706679" cy="8239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330" y="1435101"/>
            <a:ext cx="4279521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8661" y="2259013"/>
            <a:ext cx="4279521" cy="4097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35101"/>
            <a:ext cx="4296189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259013"/>
            <a:ext cx="4296189" cy="4097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218661" y="6356351"/>
            <a:ext cx="2057400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149F34E2-F12F-684C-AD20-ACCE72D16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1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981739" y="6356351"/>
            <a:ext cx="2057400" cy="365125"/>
          </a:xfrm>
        </p:spPr>
        <p:txBody>
          <a:bodyPr/>
          <a:lstStyle>
            <a:lvl1pPr algn="l">
              <a:defRPr>
                <a:solidFill>
                  <a:srgbClr val="46612D"/>
                </a:solidFill>
              </a:defRPr>
            </a:lvl1pPr>
          </a:lstStyle>
          <a:p>
            <a:fld id="{149F34E2-F12F-684C-AD20-ACCE72D16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DCB0B9-FFEB-3549-A53B-8797811BF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39" y="386382"/>
            <a:ext cx="5923720" cy="6318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46612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29C5F9-9CB1-CB45-A16D-AC77C9D1C8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981739" y="1162878"/>
            <a:ext cx="5923720" cy="519347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874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981739" y="6356351"/>
            <a:ext cx="2057400" cy="365125"/>
          </a:xfrm>
        </p:spPr>
        <p:txBody>
          <a:bodyPr/>
          <a:lstStyle>
            <a:lvl1pPr algn="l">
              <a:defRPr>
                <a:solidFill>
                  <a:srgbClr val="46612D"/>
                </a:solidFill>
              </a:defRPr>
            </a:lvl1pPr>
          </a:lstStyle>
          <a:p>
            <a:fld id="{149F34E2-F12F-684C-AD20-ACCE72D16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DCB0B9-FFEB-3549-A53B-8797811BF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39" y="386382"/>
            <a:ext cx="5923720" cy="6318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46612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29C5F9-9CB1-CB45-A16D-AC77C9D1C8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981739" y="1162878"/>
            <a:ext cx="5923720" cy="519347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22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981739" y="6356351"/>
            <a:ext cx="2057400" cy="365125"/>
          </a:xfrm>
        </p:spPr>
        <p:txBody>
          <a:bodyPr/>
          <a:lstStyle>
            <a:lvl1pPr algn="l">
              <a:defRPr>
                <a:solidFill>
                  <a:srgbClr val="46612D"/>
                </a:solidFill>
              </a:defRPr>
            </a:lvl1pPr>
          </a:lstStyle>
          <a:p>
            <a:fld id="{149F34E2-F12F-684C-AD20-ACCE72D16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DCB0B9-FFEB-3549-A53B-8797811BF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39" y="386382"/>
            <a:ext cx="5923720" cy="6318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46612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29C5F9-9CB1-CB45-A16D-AC77C9D1C8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981739" y="1162878"/>
            <a:ext cx="5923720" cy="519347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01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981739" y="6356351"/>
            <a:ext cx="2057400" cy="365125"/>
          </a:xfrm>
        </p:spPr>
        <p:txBody>
          <a:bodyPr/>
          <a:lstStyle>
            <a:lvl1pPr algn="l">
              <a:defRPr>
                <a:solidFill>
                  <a:srgbClr val="46612D"/>
                </a:solidFill>
              </a:defRPr>
            </a:lvl1pPr>
          </a:lstStyle>
          <a:p>
            <a:fld id="{149F34E2-F12F-684C-AD20-ACCE72D16F9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9DCB0B9-FFEB-3549-A53B-8797811BF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1739" y="386382"/>
            <a:ext cx="5923720" cy="631825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46612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D229C5F9-9CB1-CB45-A16D-AC77C9D1C87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2981739" y="1162878"/>
            <a:ext cx="5923720" cy="5193473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740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8539" y="365127"/>
            <a:ext cx="8666922" cy="8971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8539" y="1371600"/>
            <a:ext cx="8666922" cy="49847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4806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46612D"/>
                </a:solidFill>
                <a:latin typeface="Palatino Linotype" panose="02040502050505030304" pitchFamily="18" charset="0"/>
              </a:defRPr>
            </a:lvl1pPr>
          </a:lstStyle>
          <a:p>
            <a:fld id="{149F34E2-F12F-684C-AD20-ACCE72D16F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997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2" r:id="rId6"/>
    <p:sldLayoutId id="2147483673" r:id="rId7"/>
    <p:sldLayoutId id="2147483674" r:id="rId8"/>
    <p:sldLayoutId id="2147483675" r:id="rId9"/>
    <p:sldLayoutId id="2147483676" r:id="rId10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46612D"/>
          </a:solidFill>
          <a:latin typeface="Palatino Linotype" panose="020405020505050303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Palatino Linotype" panose="020405020505050303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oftracy.org/opengov/measure-b" TargetMode="External"/><Relationship Id="rId2" Type="http://schemas.openxmlformats.org/officeDocument/2006/relationships/hyperlink" Target="http://www.registertovote.ca.gov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122EF5E-670E-044C-BEAC-1D6AC0F9D3A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Measure B</a:t>
            </a:r>
            <a:br>
              <a:rPr lang="en-US" sz="4400" dirty="0"/>
            </a:br>
            <a:r>
              <a:rPr lang="en-US" sz="4400" dirty="0"/>
              <a:t>Tracy’s Business Tax</a:t>
            </a:r>
            <a:endParaRPr lang="en-US" sz="4000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CF255A3A-BE03-C944-B5A2-0A5B118913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City of Tracy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8285B-A00E-DE40-9026-9183C452F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9/28/2022</a:t>
            </a:r>
          </a:p>
        </p:txBody>
      </p:sp>
    </p:spTree>
    <p:extLst>
      <p:ext uri="{BB962C8B-B14F-4D97-AF65-F5344CB8AC3E}">
        <p14:creationId xmlns:p14="http://schemas.microsoft.com/office/powerpoint/2010/main" val="2578412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2896A-BF02-4BFB-9975-C4E9FF7E06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Measure B Fiscally Accountable?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E148F3-BCE4-48DD-9751-5EC8B4F326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Measure B gives our residents local control over local funds for local needs.</a:t>
            </a:r>
          </a:p>
          <a:p>
            <a:pPr marL="0" lvl="0" indent="0">
              <a:buNone/>
            </a:pPr>
            <a:endParaRPr lang="en-US" sz="2400" dirty="0"/>
          </a:p>
          <a:p>
            <a:pPr marL="0" lvl="0" indent="0">
              <a:buNone/>
            </a:pPr>
            <a:r>
              <a:rPr lang="en-US" sz="2400" dirty="0"/>
              <a:t>Measure B continues Tracy’s high standards for fiscal accountability and transparency with:</a:t>
            </a:r>
          </a:p>
          <a:p>
            <a:pPr lvl="1"/>
            <a:r>
              <a:rPr lang="en-US" sz="2100" dirty="0"/>
              <a:t>annual independent audits and </a:t>
            </a:r>
          </a:p>
          <a:p>
            <a:pPr lvl="1"/>
            <a:r>
              <a:rPr lang="en-US" sz="2100" dirty="0"/>
              <a:t>oversight to ensure that funds are spent on identified community priorities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9C4996-3F45-40A5-BC08-CD11B9281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34E2-F12F-684C-AD20-ACCE72D16F9D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480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A99CEE-0FB3-4549-A075-59072A5A6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34E2-F12F-684C-AD20-ACCE72D16F9D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8F81990-018A-40AA-AC04-4961AF0ED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When is the Election?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3F599D-FAF2-4D4A-A8A9-8084E77F94DE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Measure B will be on the November 8, 2022 ballot </a:t>
            </a:r>
          </a:p>
          <a:p>
            <a:r>
              <a:rPr lang="en-US" sz="2400" dirty="0"/>
              <a:t>Measure B is the only local measure on the ballot</a:t>
            </a:r>
          </a:p>
          <a:p>
            <a:r>
              <a:rPr lang="en-US" sz="2400" dirty="0"/>
              <a:t>If you are not yet registered to vote, you may do so by visiting </a:t>
            </a:r>
            <a:r>
              <a:rPr lang="en-US" sz="2400" dirty="0">
                <a:hlinkClick r:id="rId2"/>
              </a:rPr>
              <a:t>www.registertovote.ca.gov</a:t>
            </a:r>
            <a:endParaRPr lang="en-US" sz="2400" dirty="0"/>
          </a:p>
          <a:p>
            <a:r>
              <a:rPr lang="en-US" sz="2400" dirty="0"/>
              <a:t>Absentee ballots will be sent out beginning October 10</a:t>
            </a:r>
            <a:r>
              <a:rPr lang="en-US" sz="2400" baseline="30000" dirty="0"/>
              <a:t>th</a:t>
            </a:r>
            <a:r>
              <a:rPr lang="en-US" sz="2400" dirty="0"/>
              <a:t>.</a:t>
            </a:r>
          </a:p>
          <a:p>
            <a:r>
              <a:rPr lang="en-US" sz="2400" dirty="0"/>
              <a:t>To learn more about Measure B visit: </a:t>
            </a:r>
            <a:r>
              <a:rPr lang="en-US" sz="1800" u="sng" dirty="0">
                <a:solidFill>
                  <a:srgbClr val="2E2E2E"/>
                </a:solidFill>
                <a:effectLst/>
                <a:latin typeface="Tahoma" panose="020B0604030504040204" pitchFamily="34" charset="0"/>
                <a:ea typeface="Calibri" panose="020F0502020204030204" pitchFamily="34" charset="0"/>
                <a:hlinkClick r:id="rId3"/>
              </a:rPr>
              <a:t>http://www.cityoftracy.org/opengov/measure-b</a:t>
            </a:r>
            <a:endParaRPr lang="en-US" sz="1800" u="sng" dirty="0">
              <a:solidFill>
                <a:srgbClr val="2E2E2E"/>
              </a:solidFill>
              <a:effectLst/>
              <a:latin typeface="Tahoma" panose="020B060403050404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/>
              <a:t>      See calculator for estimation of your business tax</a:t>
            </a:r>
          </a:p>
        </p:txBody>
      </p:sp>
    </p:spTree>
    <p:extLst>
      <p:ext uri="{BB962C8B-B14F-4D97-AF65-F5344CB8AC3E}">
        <p14:creationId xmlns:p14="http://schemas.microsoft.com/office/powerpoint/2010/main" val="6100268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B4EDB1A-21F9-8041-ABF8-E7BCDBFB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34E2-F12F-684C-AD20-ACCE72D16F9D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D44281-94F1-F443-A71F-9E9361F4F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8DEED-795F-054C-AB09-B1FBE64B2F3F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800" dirty="0"/>
              <a:t>Questions or comments?</a:t>
            </a:r>
          </a:p>
        </p:txBody>
      </p:sp>
    </p:spTree>
    <p:extLst>
      <p:ext uri="{BB962C8B-B14F-4D97-AF65-F5344CB8AC3E}">
        <p14:creationId xmlns:p14="http://schemas.microsoft.com/office/powerpoint/2010/main" val="29091479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E7AA-4245-B84D-8335-9ACCA8ED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Measure B: Business Tax?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141C67-8C8E-904B-923C-B316BBC933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2800" dirty="0"/>
              <a:t>On July 12, 2022, Tracy’s City Council unanimously voted to place Measure B , to update and modernize Tracy’s business ordinance, on the November 8th ballot.</a:t>
            </a:r>
          </a:p>
          <a:p>
            <a:r>
              <a:rPr lang="en-US" sz="2800" dirty="0"/>
              <a:t>Under Tracy’s current 39-year-old business tax structure, small, locally owned businesses in Tracy are paying a much higher effective rate compared to larger businesses, such as our warehouses and big corporations.</a:t>
            </a:r>
          </a:p>
          <a:p>
            <a:r>
              <a:rPr lang="en-US" sz="2800" dirty="0"/>
              <a:t>Measure B helps us maintain and even improve Tracy’s local quality of life, while not increasing taxes for homeowners or small business owners based in Tracy.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75DC6-7311-3E4C-B73C-6968410C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34E2-F12F-684C-AD20-ACCE72D16F9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48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A3F5C0-0ACF-4EE7-A062-5D1B942BF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Official Measure B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C76443-8BE0-4174-B403-EBDE0CB33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599" y="1570383"/>
            <a:ext cx="8676861" cy="4326834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/>
          <a:lstStyle/>
          <a:p>
            <a:pPr marL="0" indent="0" algn="just">
              <a:buNone/>
            </a:pPr>
            <a:r>
              <a:rPr lang="en-US" sz="2800" dirty="0"/>
              <a:t>To ensure large businesses pay a proportionate share and provide funding for City services such as: repairing potholes/streets; keeping public areas healthy/safe/clean; maintaining neighborhood police patrols/9-1-1 emergency response/fire protection; supporting our economy/ general government use, shall the ordinance to update the City of Tracy business  taxes be adopted with typical rates between 0.1% and 0.3% of gross receipts, as described in the ordinance, providing an additional $3,200,000 annually, until ended by voters?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1C7E06-4724-49A8-9E40-E63D30E88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34E2-F12F-684C-AD20-ACCE72D16F9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74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B3DC622-9772-0544-8663-8AFC66B1A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34E2-F12F-684C-AD20-ACCE72D16F9D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D697E-DD9F-FE41-A0B6-EB0E50FB0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How Does Measure B Work?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BCA854-0970-0D4A-A0F2-0269248BE295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3200" dirty="0"/>
              <a:t>Measure B seeks to update and simplify our 39-year-old business tax ordinance </a:t>
            </a:r>
            <a:r>
              <a:rPr lang="en-US" sz="3200" b="1" u="sng" dirty="0"/>
              <a:t>ALL</a:t>
            </a:r>
            <a:r>
              <a:rPr lang="en-US" sz="3200" dirty="0"/>
              <a:t> businesses </a:t>
            </a:r>
            <a:r>
              <a:rPr lang="en-US" sz="3200"/>
              <a:t>are paying: </a:t>
            </a:r>
            <a:endParaRPr lang="en-US" sz="3200" dirty="0"/>
          </a:p>
          <a:p>
            <a:pPr lvl="1"/>
            <a:r>
              <a:rPr lang="en-US" sz="2800" dirty="0"/>
              <a:t>A flat fee of $50 a year for the first $500,000 in gross receipts; and </a:t>
            </a:r>
          </a:p>
          <a:p>
            <a:pPr lvl="1"/>
            <a:r>
              <a:rPr lang="en-US" sz="2800" dirty="0"/>
              <a:t>A fixed percentage after the first $500,000 (ranging from 0.1% and 0.3% of gross receipts depending on business type).</a:t>
            </a:r>
          </a:p>
        </p:txBody>
      </p:sp>
    </p:spTree>
    <p:extLst>
      <p:ext uri="{BB962C8B-B14F-4D97-AF65-F5344CB8AC3E}">
        <p14:creationId xmlns:p14="http://schemas.microsoft.com/office/powerpoint/2010/main" val="3358062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60BB157-FDF2-458F-8BC5-A38DF9C9F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34E2-F12F-684C-AD20-ACCE72D16F9D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F20238-F6F6-4905-AA42-C37A929D8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Modernize Business Tax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B91B7B-05D2-44F7-851B-7DFFDD23B104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 anchor="ctr">
            <a:normAutofit/>
          </a:bodyPr>
          <a:lstStyle/>
          <a:p>
            <a:r>
              <a:rPr lang="en-US" dirty="0"/>
              <a:t>In an effort to ensure greater equity, Tracy’s proposed business tax structure modernizes the business tax to more closely align with neighboring cities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Reducing approximately </a:t>
            </a:r>
            <a:r>
              <a:rPr lang="en-US" sz="3600" b="1" dirty="0"/>
              <a:t>80% </a:t>
            </a:r>
            <a:r>
              <a:rPr lang="en-US" dirty="0"/>
              <a:t>of all businesses’ taxes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Keeping our local business tax rates generally lower than those in surrounding communities. </a:t>
            </a:r>
          </a:p>
        </p:txBody>
      </p:sp>
    </p:spTree>
    <p:extLst>
      <p:ext uri="{BB962C8B-B14F-4D97-AF65-F5344CB8AC3E}">
        <p14:creationId xmlns:p14="http://schemas.microsoft.com/office/powerpoint/2010/main" val="19944132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89E753-F28A-4892-9847-872CC0E8D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34E2-F12F-684C-AD20-ACCE72D16F9D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8302D1-D577-4FCB-AABB-EB2D9C6A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Taxes Structure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E9B07F-F0AF-44BD-8018-BA511A46B8D6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The proposed Business Taxes structure is a progressive tax based on four tax rates on gross receipts by business categories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220F9A83-6141-4FB9-A11B-928E5CB469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3599599"/>
              </p:ext>
            </p:extLst>
          </p:nvPr>
        </p:nvGraphicFramePr>
        <p:xfrm>
          <a:off x="2223582" y="3022737"/>
          <a:ext cx="6444077" cy="29022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Worksheet" r:id="rId3" imgW="8753602" imgH="3057602" progId="Excel.Sheet.12">
                  <p:embed/>
                </p:oleObj>
              </mc:Choice>
              <mc:Fallback>
                <p:oleObj name="Worksheet" r:id="rId3" imgW="8753602" imgH="3057602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23582" y="3022737"/>
                        <a:ext cx="6444077" cy="290222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997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87FB202C-7747-4262-910F-B0B233EFC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Number of Business Under Threshold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938F982B-C65B-414A-BCD5-34EE8D1CFA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73772"/>
              </p:ext>
            </p:extLst>
          </p:nvPr>
        </p:nvGraphicFramePr>
        <p:xfrm>
          <a:off x="124572" y="1454790"/>
          <a:ext cx="8894856" cy="4797831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482476">
                  <a:extLst>
                    <a:ext uri="{9D8B030D-6E8A-4147-A177-3AD203B41FA5}">
                      <a16:colId xmlns:a16="http://schemas.microsoft.com/office/drawing/2014/main" val="2101062553"/>
                    </a:ext>
                  </a:extLst>
                </a:gridCol>
                <a:gridCol w="1482476">
                  <a:extLst>
                    <a:ext uri="{9D8B030D-6E8A-4147-A177-3AD203B41FA5}">
                      <a16:colId xmlns:a16="http://schemas.microsoft.com/office/drawing/2014/main" val="1341692821"/>
                    </a:ext>
                  </a:extLst>
                </a:gridCol>
                <a:gridCol w="1482476">
                  <a:extLst>
                    <a:ext uri="{9D8B030D-6E8A-4147-A177-3AD203B41FA5}">
                      <a16:colId xmlns:a16="http://schemas.microsoft.com/office/drawing/2014/main" val="955574313"/>
                    </a:ext>
                  </a:extLst>
                </a:gridCol>
                <a:gridCol w="1482476">
                  <a:extLst>
                    <a:ext uri="{9D8B030D-6E8A-4147-A177-3AD203B41FA5}">
                      <a16:colId xmlns:a16="http://schemas.microsoft.com/office/drawing/2014/main" val="3263678138"/>
                    </a:ext>
                  </a:extLst>
                </a:gridCol>
                <a:gridCol w="1482476">
                  <a:extLst>
                    <a:ext uri="{9D8B030D-6E8A-4147-A177-3AD203B41FA5}">
                      <a16:colId xmlns:a16="http://schemas.microsoft.com/office/drawing/2014/main" val="3385042108"/>
                    </a:ext>
                  </a:extLst>
                </a:gridCol>
                <a:gridCol w="1482476">
                  <a:extLst>
                    <a:ext uri="{9D8B030D-6E8A-4147-A177-3AD203B41FA5}">
                      <a16:colId xmlns:a16="http://schemas.microsoft.com/office/drawing/2014/main" val="1327415994"/>
                    </a:ext>
                  </a:extLst>
                </a:gridCol>
              </a:tblGrid>
              <a:tr h="793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effectLst/>
                        </a:rPr>
                        <a:t>Business Rate Categories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Proposed Rate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effectLst/>
                        </a:rPr>
                        <a:t>Total Businesses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sngStrike" baseline="0" dirty="0">
                          <a:effectLst/>
                        </a:rPr>
                        <a:t>Est. Total GR Tax ($200k threshold)</a:t>
                      </a:r>
                      <a:endParaRPr lang="en-US" sz="1100" b="1" i="0" u="none" strike="sngStrike" baseline="0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sngStrike" baseline="0">
                          <a:effectLst/>
                        </a:rPr>
                        <a:t>Est. Total GR Tax ($350k threshold)</a:t>
                      </a:r>
                      <a:endParaRPr lang="en-US" sz="1100" b="1" i="0" u="none" strike="sngStrike" baseline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effectLst/>
                        </a:rPr>
                        <a:t>Est. Total GR Tax ($500k threshold)</a:t>
                      </a:r>
                      <a:endParaRPr lang="en-US" sz="16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extLst>
                  <a:ext uri="{0D108BD9-81ED-4DB2-BD59-A6C34878D82A}">
                    <a16:rowId xmlns:a16="http://schemas.microsoft.com/office/drawing/2014/main" val="2818291257"/>
                  </a:ext>
                </a:extLst>
              </a:tr>
              <a:tr h="480868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GENERAL BUSINESS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u="none" strike="noStrike">
                          <a:effectLst/>
                        </a:rPr>
                        <a:t>0.001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u="none" strike="noStrike" dirty="0">
                          <a:effectLst/>
                        </a:rPr>
                        <a:t>693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sngStrike" baseline="0" dirty="0">
                          <a:effectLst/>
                        </a:rPr>
                        <a:t>                  354 </a:t>
                      </a:r>
                      <a:endParaRPr lang="en-US" sz="1200" b="0" i="0" u="none" strike="sng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sngStrike" baseline="0" dirty="0">
                          <a:effectLst/>
                        </a:rPr>
                        <a:t>                  409 </a:t>
                      </a:r>
                      <a:endParaRPr lang="en-US" sz="1200" b="0" i="0" u="none" strike="sng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u="none" strike="noStrike">
                          <a:effectLst/>
                        </a:rPr>
                        <a:t>                  444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extLst>
                  <a:ext uri="{0D108BD9-81ED-4DB2-BD59-A6C34878D82A}">
                    <a16:rowId xmlns:a16="http://schemas.microsoft.com/office/drawing/2014/main" val="3164027488"/>
                  </a:ext>
                </a:extLst>
              </a:tr>
              <a:tr h="117980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MANUFACTURING, WAREHOUSING, WHOLESALING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u="none" strike="noStrike">
                          <a:effectLst/>
                        </a:rPr>
                        <a:t>0.0015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u="none" strike="noStrike" dirty="0">
                          <a:effectLst/>
                        </a:rPr>
                        <a:t>219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sngStrike" baseline="0" dirty="0">
                          <a:effectLst/>
                        </a:rPr>
                        <a:t>                  128 </a:t>
                      </a:r>
                      <a:endParaRPr lang="en-US" sz="1200" b="0" i="0" u="none" strike="sng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sngStrike" baseline="0" dirty="0">
                          <a:effectLst/>
                        </a:rPr>
                        <a:t>                  143 </a:t>
                      </a:r>
                      <a:endParaRPr lang="en-US" sz="1200" b="0" i="0" u="none" strike="sng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u="none" strike="noStrike">
                          <a:effectLst/>
                        </a:rPr>
                        <a:t>                  149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extLst>
                  <a:ext uri="{0D108BD9-81ED-4DB2-BD59-A6C34878D82A}">
                    <a16:rowId xmlns:a16="http://schemas.microsoft.com/office/drawing/2014/main" val="3507300157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CONTRACTOR/</a:t>
                      </a:r>
                    </a:p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SERVICE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u="none" strike="noStrike">
                          <a:effectLst/>
                        </a:rPr>
                        <a:t>0.002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u="none" strike="noStrike">
                          <a:effectLst/>
                        </a:rPr>
                        <a:t>3,202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sngStrike" baseline="0" dirty="0">
                          <a:effectLst/>
                        </a:rPr>
                        <a:t>              2,173 </a:t>
                      </a:r>
                      <a:endParaRPr lang="en-US" sz="1200" b="0" i="0" u="none" strike="sng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sngStrike" baseline="0" dirty="0">
                          <a:effectLst/>
                        </a:rPr>
                        <a:t>              2,695 </a:t>
                      </a:r>
                      <a:endParaRPr lang="en-US" sz="1200" b="0" i="0" u="none" strike="sng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u="none" strike="noStrike">
                          <a:effectLst/>
                        </a:rPr>
                        <a:t>              2,752 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extLst>
                  <a:ext uri="{0D108BD9-81ED-4DB2-BD59-A6C34878D82A}">
                    <a16:rowId xmlns:a16="http://schemas.microsoft.com/office/drawing/2014/main" val="172304272"/>
                  </a:ext>
                </a:extLst>
              </a:tr>
              <a:tr h="475276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PROFESSIONALS/</a:t>
                      </a:r>
                    </a:p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RENTAL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u="none" strike="noStrike">
                          <a:effectLst/>
                        </a:rPr>
                        <a:t>0.003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u="none" strike="noStrike">
                          <a:effectLst/>
                        </a:rPr>
                        <a:t>625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sngStrike" baseline="0">
                          <a:effectLst/>
                        </a:rPr>
                        <a:t>                  420 </a:t>
                      </a:r>
                      <a:endParaRPr lang="en-US" sz="1200" b="0" i="0" u="none" strike="sng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sngStrike" baseline="0" dirty="0">
                          <a:effectLst/>
                        </a:rPr>
                        <a:t>                  446 </a:t>
                      </a:r>
                      <a:endParaRPr lang="en-US" sz="1200" b="0" i="0" u="none" strike="sng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u="none" strike="noStrike" dirty="0">
                          <a:effectLst/>
                        </a:rPr>
                        <a:t>                  460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extLst>
                  <a:ext uri="{0D108BD9-81ED-4DB2-BD59-A6C34878D82A}">
                    <a16:rowId xmlns:a16="http://schemas.microsoft.com/office/drawing/2014/main" val="303221623"/>
                  </a:ext>
                </a:extLst>
              </a:tr>
              <a:tr h="26839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Totals</a:t>
                      </a:r>
                      <a:endParaRPr lang="en-US" sz="14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effectLst/>
                        </a:rPr>
                        <a:t> </a:t>
                      </a:r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u="none" strike="noStrike">
                          <a:effectLst/>
                        </a:rPr>
                        <a:t>4,739</a:t>
                      </a:r>
                      <a:endParaRPr lang="en-US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sngStrike" baseline="0">
                          <a:effectLst/>
                        </a:rPr>
                        <a:t>              3,075 </a:t>
                      </a:r>
                      <a:endParaRPr lang="en-US" sz="1200" b="1" i="0" u="none" strike="sng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200" u="none" strike="sngStrike" baseline="0" dirty="0">
                          <a:effectLst/>
                        </a:rPr>
                        <a:t>              3,693 </a:t>
                      </a:r>
                      <a:endParaRPr lang="en-US" sz="1200" b="1" i="0" u="none" strike="sng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800" u="none" strike="noStrike" dirty="0">
                          <a:effectLst/>
                        </a:rPr>
                        <a:t>              3,805 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extLst>
                  <a:ext uri="{0D108BD9-81ED-4DB2-BD59-A6C34878D82A}">
                    <a16:rowId xmlns:a16="http://schemas.microsoft.com/office/drawing/2014/main" val="499997649"/>
                  </a:ext>
                </a:extLst>
              </a:tr>
              <a:tr h="167745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sngStrike" baseline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700" b="0" i="0" u="none" strike="sngStrike" baseline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b"/>
                </a:tc>
                <a:extLst>
                  <a:ext uri="{0D108BD9-81ED-4DB2-BD59-A6C34878D82A}">
                    <a16:rowId xmlns:a16="http://schemas.microsoft.com/office/drawing/2014/main" val="3012799466"/>
                  </a:ext>
                </a:extLst>
              </a:tr>
              <a:tr h="94496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Percentage of Businesses under Threshold</a:t>
                      </a:r>
                      <a:endParaRPr lang="en-US" sz="16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>
                          <a:effectLst/>
                        </a:rPr>
                        <a:t> 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65%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1600" u="none" strike="noStrike" dirty="0">
                          <a:effectLst/>
                        </a:rPr>
                        <a:t>78%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US" sz="2400" u="none" strike="noStrike" dirty="0">
                          <a:effectLst/>
                        </a:rPr>
                        <a:t>80%</a:t>
                      </a:r>
                      <a:endParaRPr 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591" marR="5591" marT="5591" marB="0" anchor="ctr"/>
                </a:tc>
                <a:extLst>
                  <a:ext uri="{0D108BD9-81ED-4DB2-BD59-A6C34878D82A}">
                    <a16:rowId xmlns:a16="http://schemas.microsoft.com/office/drawing/2014/main" val="4248290466"/>
                  </a:ext>
                </a:extLst>
              </a:tr>
            </a:tbl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5DE1F5-58D8-46A0-9F60-9A382A8641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34E2-F12F-684C-AD20-ACCE72D16F9D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7906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BE7AA-4245-B84D-8335-9ACCA8ED2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Business Tax </a:t>
            </a:r>
            <a:br>
              <a:rPr lang="en-US" dirty="0"/>
            </a:br>
            <a:r>
              <a:rPr lang="en-US" dirty="0"/>
              <a:t>Average Effective Tax Rates Paid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75DC6-7311-3E4C-B73C-6968410C0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34E2-F12F-684C-AD20-ACCE72D16F9D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EE87228-06A6-4C71-BB36-E43022B2CBE3}"/>
              </a:ext>
            </a:extLst>
          </p:cNvPr>
          <p:cNvGraphicFramePr>
            <a:graphicFrameLocks noGrp="1"/>
          </p:cNvGraphicFramePr>
          <p:nvPr/>
        </p:nvGraphicFramePr>
        <p:xfrm>
          <a:off x="341721" y="1504498"/>
          <a:ext cx="8001000" cy="4659320"/>
        </p:xfrm>
        <a:graphic>
          <a:graphicData uri="http://schemas.openxmlformats.org/drawingml/2006/table">
            <a:tbl>
              <a:tblPr firstRow="1" firstCol="1" bandRow="1"/>
              <a:tblGrid>
                <a:gridCol w="1382580">
                  <a:extLst>
                    <a:ext uri="{9D8B030D-6E8A-4147-A177-3AD203B41FA5}">
                      <a16:colId xmlns:a16="http://schemas.microsoft.com/office/drawing/2014/main" val="92705537"/>
                    </a:ext>
                  </a:extLst>
                </a:gridCol>
                <a:gridCol w="1231732">
                  <a:extLst>
                    <a:ext uri="{9D8B030D-6E8A-4147-A177-3AD203B41FA5}">
                      <a16:colId xmlns:a16="http://schemas.microsoft.com/office/drawing/2014/main" val="238874823"/>
                    </a:ext>
                  </a:extLst>
                </a:gridCol>
                <a:gridCol w="1210185">
                  <a:extLst>
                    <a:ext uri="{9D8B030D-6E8A-4147-A177-3AD203B41FA5}">
                      <a16:colId xmlns:a16="http://schemas.microsoft.com/office/drawing/2014/main" val="2090553692"/>
                    </a:ext>
                  </a:extLst>
                </a:gridCol>
                <a:gridCol w="1725605">
                  <a:extLst>
                    <a:ext uri="{9D8B030D-6E8A-4147-A177-3AD203B41FA5}">
                      <a16:colId xmlns:a16="http://schemas.microsoft.com/office/drawing/2014/main" val="1793981542"/>
                    </a:ext>
                  </a:extLst>
                </a:gridCol>
                <a:gridCol w="1440015">
                  <a:extLst>
                    <a:ext uri="{9D8B030D-6E8A-4147-A177-3AD203B41FA5}">
                      <a16:colId xmlns:a16="http://schemas.microsoft.com/office/drawing/2014/main" val="306838142"/>
                    </a:ext>
                  </a:extLst>
                </a:gridCol>
                <a:gridCol w="1010883">
                  <a:extLst>
                    <a:ext uri="{9D8B030D-6E8A-4147-A177-3AD203B41FA5}">
                      <a16:colId xmlns:a16="http://schemas.microsoft.com/office/drawing/2014/main" val="1188053699"/>
                    </a:ext>
                  </a:extLst>
                </a:gridCol>
              </a:tblGrid>
              <a:tr h="403914"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City Name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Population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Businesses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Tax Type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Est. Revenue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b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Last Ord. Revision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8575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838491"/>
                  </a:ext>
                </a:extLst>
              </a:tr>
              <a:tr h="282860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Modesto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214,221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7,750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Gross Receipts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$14,068,205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1997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675925"/>
                  </a:ext>
                </a:extLst>
              </a:tr>
              <a:tr h="22375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Stockton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307,000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15,111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Gross Receipts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$13,215,000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2005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80981"/>
                  </a:ext>
                </a:extLst>
              </a:tr>
              <a:tr h="399948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Fremont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237,807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8,553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Gross Receipts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$11,700,000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2016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00839898"/>
                  </a:ext>
                </a:extLst>
              </a:tr>
              <a:tr h="438571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San Leandro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90,553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9,900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Employees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/ Units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$7,191,859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1995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8800186"/>
                  </a:ext>
                </a:extLst>
              </a:tr>
              <a:tr h="438571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Livermore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86,493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8,601</a:t>
                      </a:r>
                      <a:endParaRPr lang="en-US" sz="1400" b="0" i="0" u="none" strike="noStrike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Gross Receipts /Gross Expense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$6,933,658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2018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313903"/>
                  </a:ext>
                </a:extLst>
              </a:tr>
              <a:tr h="22375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Pleasanton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82,372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9,800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Gross Receipts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$4,422,151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2017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6469650"/>
                  </a:ext>
                </a:extLst>
              </a:tr>
              <a:tr h="438571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Concord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129,688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9,447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Gross Receipts / Employees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$4,015,577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2017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79064"/>
                  </a:ext>
                </a:extLst>
              </a:tr>
              <a:tr h="438571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Hayward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159,620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9,051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Gross Receipts / Employees / </a:t>
                      </a:r>
                      <a:r>
                        <a:rPr lang="en-US" sz="1400" b="0" i="0" u="none" strike="noStrike" dirty="0" err="1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Sqft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$2,978,708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1978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0790802"/>
                  </a:ext>
                </a:extLst>
              </a:tr>
              <a:tr h="22375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Tracy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91,812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cs typeface="Calibri Light" panose="020F0302020204030204" pitchFamily="34" charset="0"/>
                        </a:rPr>
                        <a:t>4,861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Employees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$873,373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2002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tx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011208"/>
                  </a:ext>
                </a:extLst>
              </a:tr>
              <a:tr h="22375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Manteca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81,592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3,779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Flat Rate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$718,836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1990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893931"/>
                  </a:ext>
                </a:extLst>
              </a:tr>
              <a:tr h="22375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Brentwood 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63,800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4,840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Gross Receipts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$718,700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2016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1775678"/>
                  </a:ext>
                </a:extLst>
              </a:tr>
              <a:tr h="256330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Lathrop 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23,284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1,391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Flat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$189,242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2002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505910"/>
                  </a:ext>
                </a:extLst>
              </a:tr>
              <a:tr h="223755"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 Oakley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42,129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1,200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Gross Receipts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$159,586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font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Lato" panose="020F0502020204030203" pitchFamily="34" charset="0"/>
                          <a:ea typeface="Times New Roman" panose="02020603050405020304" pitchFamily="18" charset="0"/>
                          <a:cs typeface="Calibri Light" panose="020F0302020204030204" pitchFamily="34" charset="0"/>
                        </a:rPr>
                        <a:t>2018</a:t>
                      </a:r>
                      <a:endParaRPr lang="en-US" sz="1400" b="0" i="0" u="none" strike="noStrike" dirty="0"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390" marR="68390" marT="9499" marB="0" anchor="ctr">
                    <a:lnL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716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1994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8366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212DE06-4CC5-9347-8E4A-DE603209F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F34E2-F12F-684C-AD20-ACCE72D16F9D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E77D09-0888-F841-8E9B-2E0A6F7221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What services does Measure B Fund?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5F852-73D5-424E-865A-EBEE5572DC6C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>
            <a:normAutofit/>
          </a:bodyPr>
          <a:lstStyle/>
          <a:p>
            <a:pPr lvl="0"/>
            <a:r>
              <a:rPr lang="en-US" sz="2400" dirty="0"/>
              <a:t>Measure B provides additional resources that could be used on identified community priorities as included in the ballot question such as: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Maintain and improve city streets and roads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Keeping public areas healthy/safe/clean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Maintain and improve after-school programs, anti-gang activities, and recreation programs that keep young people off the streets, out of trouble and away from drugs and gangs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Maintain and improve rapid emergency and medical response times for police and fire by ensuring adequately staffed and trained police officers and firefighters</a:t>
            </a:r>
          </a:p>
          <a:p>
            <a:pPr marL="457200" lvl="1" indent="0">
              <a:buNone/>
            </a:pPr>
            <a:r>
              <a:rPr lang="en-US" sz="2000" dirty="0">
                <a:solidFill>
                  <a:schemeClr val="accent6">
                    <a:lumMod val="50000"/>
                  </a:schemeClr>
                </a:solidFill>
              </a:rPr>
              <a:t>Additional support for local businesses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32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360</TotalTime>
  <Words>842</Words>
  <Application>Microsoft Office PowerPoint</Application>
  <PresentationFormat>On-screen Show (4:3)</PresentationFormat>
  <Paragraphs>185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Lato</vt:lpstr>
      <vt:lpstr>Palatino Linotype</vt:lpstr>
      <vt:lpstr>Tahoma</vt:lpstr>
      <vt:lpstr>Wingdings</vt:lpstr>
      <vt:lpstr>Office Theme</vt:lpstr>
      <vt:lpstr>Worksheet</vt:lpstr>
      <vt:lpstr>Measure B Tracy’s Business Tax</vt:lpstr>
      <vt:lpstr>What is Measure B: Business Tax?</vt:lpstr>
      <vt:lpstr>Official Measure B Language</vt:lpstr>
      <vt:lpstr>How Does Measure B Work?</vt:lpstr>
      <vt:lpstr>Modernize Business Tax</vt:lpstr>
      <vt:lpstr>Business Taxes Structure</vt:lpstr>
      <vt:lpstr>Number of Business Under Threshold</vt:lpstr>
      <vt:lpstr>Business Tax  Average Effective Tax Rates Paid</vt:lpstr>
      <vt:lpstr>What services does Measure B Fund?</vt:lpstr>
      <vt:lpstr>Is Measure B Fiscally Accountable?</vt:lpstr>
      <vt:lpstr>When is the Election?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Melanie James</dc:creator>
  <cp:lastModifiedBy>Mariann Stolte</cp:lastModifiedBy>
  <cp:revision>12</cp:revision>
  <dcterms:created xsi:type="dcterms:W3CDTF">2019-05-28T17:05:08Z</dcterms:created>
  <dcterms:modified xsi:type="dcterms:W3CDTF">2022-11-01T19:12:01Z</dcterms:modified>
</cp:coreProperties>
</file>