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4"/>
  </p:sldMasterIdLst>
  <p:notesMasterIdLst>
    <p:notesMasterId r:id="rId29"/>
  </p:notesMasterIdLst>
  <p:handoutMasterIdLst>
    <p:handoutMasterId r:id="rId30"/>
  </p:handoutMasterIdLst>
  <p:sldIdLst>
    <p:sldId id="772" r:id="rId5"/>
    <p:sldId id="684" r:id="rId6"/>
    <p:sldId id="259" r:id="rId7"/>
    <p:sldId id="1178" r:id="rId8"/>
    <p:sldId id="834" r:id="rId9"/>
    <p:sldId id="1140" r:id="rId10"/>
    <p:sldId id="1192" r:id="rId11"/>
    <p:sldId id="859" r:id="rId12"/>
    <p:sldId id="1149" r:id="rId13"/>
    <p:sldId id="1159" r:id="rId14"/>
    <p:sldId id="1169" r:id="rId15"/>
    <p:sldId id="1176" r:id="rId16"/>
    <p:sldId id="1188" r:id="rId17"/>
    <p:sldId id="1171" r:id="rId18"/>
    <p:sldId id="1172" r:id="rId19"/>
    <p:sldId id="855" r:id="rId20"/>
    <p:sldId id="1189" r:id="rId21"/>
    <p:sldId id="1144" r:id="rId22"/>
    <p:sldId id="1185" r:id="rId23"/>
    <p:sldId id="1175" r:id="rId24"/>
    <p:sldId id="1187" r:id="rId25"/>
    <p:sldId id="1191" r:id="rId26"/>
    <p:sldId id="1177" r:id="rId27"/>
    <p:sldId id="861" r:id="rId28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A297A7-2E1A-3DB2-098B-B479006C22A9}" name="Gina DePinto" initials="GD" userId="S::gdepinto@raftelis.com::193e163f-cc11-4eda-aad2-af0f9d1a7a8c" providerId="AD"/>
  <p188:author id="{FF5948C5-6E00-3219-363B-5CE6B6DCB2D4}" name="Steve Gagnon" initials="SG" userId="S::sgagnon@raftelis.com::9855f16e-6b01-44cc-af85-9c2673ab6ba4" providerId="AD"/>
  <p188:author id="{BC76A9D3-ACF0-3BC1-DF25-4F02A075E3EC}" name="Sarah Wingfield" initials="SW" userId="S::swingfield@raftelis.com::5bf00b74-49c6-4270-99bb-f0830f1d6d3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Wahula" initials="AW" lastIdx="5" clrIdx="0">
    <p:extLst>
      <p:ext uri="{19B8F6BF-5375-455C-9EA6-DF929625EA0E}">
        <p15:presenceInfo xmlns:p15="http://schemas.microsoft.com/office/powerpoint/2012/main" userId="S::awahula@raftelis.com::c39c889e-c53e-4ebd-8d28-5186dd40f49e" providerId="AD"/>
      </p:ext>
    </p:extLst>
  </p:cmAuthor>
  <p:cmAuthor id="2" name="Nancy Phan" initials="NP" lastIdx="8" clrIdx="1">
    <p:extLst>
      <p:ext uri="{19B8F6BF-5375-455C-9EA6-DF929625EA0E}">
        <p15:presenceInfo xmlns:p15="http://schemas.microsoft.com/office/powerpoint/2012/main" userId="S::nphan@raftelis.com::2ae995ce-461d-42b0-aabc-d02ec006ee66" providerId="AD"/>
      </p:ext>
    </p:extLst>
  </p:cmAuthor>
  <p:cmAuthor id="3" name="Michael Hicks" initials="MH" lastIdx="1" clrIdx="2">
    <p:extLst>
      <p:ext uri="{19B8F6BF-5375-455C-9EA6-DF929625EA0E}">
        <p15:presenceInfo xmlns:p15="http://schemas.microsoft.com/office/powerpoint/2012/main" userId="S::mhicks@raftelis.com::06ec4793-3082-46d6-98fc-0f82eb15a925" providerId="AD"/>
      </p:ext>
    </p:extLst>
  </p:cmAuthor>
  <p:cmAuthor id="4" name="Steve Gagnon" initials="SG" lastIdx="2" clrIdx="3">
    <p:extLst>
      <p:ext uri="{19B8F6BF-5375-455C-9EA6-DF929625EA0E}">
        <p15:presenceInfo xmlns:p15="http://schemas.microsoft.com/office/powerpoint/2012/main" userId="S::sgagnon@raftelis.com::9855f16e-6b01-44cc-af85-9c2673ab6ba4" providerId="AD"/>
      </p:ext>
    </p:extLst>
  </p:cmAuthor>
  <p:cmAuthor id="5" name="Joe Collins" initials="JC" lastIdx="1" clrIdx="4">
    <p:extLst>
      <p:ext uri="{19B8F6BF-5375-455C-9EA6-DF929625EA0E}">
        <p15:presenceInfo xmlns:p15="http://schemas.microsoft.com/office/powerpoint/2012/main" userId="Joe Collin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BD8D9"/>
    <a:srgbClr val="023B40"/>
    <a:srgbClr val="4CB94D"/>
    <a:srgbClr val="6D8076"/>
    <a:srgbClr val="D7D7D7"/>
    <a:srgbClr val="F9E087"/>
    <a:srgbClr val="0000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3229CC-40CE-45A0-9138-0A6AF8E64D59}" v="2" dt="2023-06-09T18:59:17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763" autoAdjust="0"/>
  </p:normalViewPr>
  <p:slideViewPr>
    <p:cSldViewPr snapToGrid="0">
      <p:cViewPr varScale="1">
        <p:scale>
          <a:sx n="95" d="100"/>
          <a:sy n="95" d="100"/>
        </p:scale>
        <p:origin x="11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18781-FBF9-354C-A025-C49C596164BA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FFD40-13C9-7B48-A0BE-E251E1E33FE5}" type="datetimeFigureOut">
              <a:rPr lang="en-US" smtClean="0"/>
              <a:t>7/20/2023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E2375-F1B1-284C-A827-B0E603FDBD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4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r>
              <a:rPr lang="en-US" dirty="0"/>
              <a:t>Ensure rates customers pay are: (Click) </a:t>
            </a:r>
            <a:endParaRPr dirty="0"/>
          </a:p>
          <a:p>
            <a:pPr marL="232934" indent="-155289">
              <a:buClr>
                <a:schemeClr val="dk1"/>
              </a:buClr>
              <a:buSzPts val="1200"/>
            </a:pPr>
            <a:endParaRPr dirty="0"/>
          </a:p>
          <a:p>
            <a:pPr marL="232934" indent="-232934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/>
              <a:t>Fair and equitable (Click)</a:t>
            </a:r>
            <a:endParaRPr dirty="0"/>
          </a:p>
          <a:p>
            <a:pPr marL="232934" indent="-232934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/>
              <a:t>Align with community values and priorities (Click)</a:t>
            </a:r>
            <a:endParaRPr dirty="0"/>
          </a:p>
          <a:p>
            <a:pPr marL="232934" indent="-232934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/>
              <a:t>Sufficient to ensure the utilities’ continued financial viability</a:t>
            </a:r>
            <a:endParaRPr dirty="0"/>
          </a:p>
          <a:p>
            <a:pPr marL="465868" lvl="1" indent="0">
              <a:buClr>
                <a:schemeClr val="dk1"/>
              </a:buClr>
              <a:buSzPts val="1200"/>
            </a:pPr>
            <a:r>
              <a:rPr lang="en-US" dirty="0"/>
              <a:t>Your water and wastewater utilities are owned by you, the customer. They can not charge more than the cost of providing the service; this is not a profit center for the City’s general fund, and there are no shareholders looking for dividends. (Click)</a:t>
            </a:r>
            <a:endParaRPr dirty="0"/>
          </a:p>
          <a:p>
            <a:pPr marL="232934" indent="-232934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/>
              <a:t>Sufficient to enable efficient operations and critical routine maintenance (Click)</a:t>
            </a:r>
            <a:endParaRPr dirty="0"/>
          </a:p>
          <a:p>
            <a:pPr marL="232934" indent="-232934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/>
              <a:t>Sufficient to enable critical infrastructure investment to aid appropriate levels of service and comply with ever more stringent regulatory requirements (Click)</a:t>
            </a:r>
            <a:endParaRPr dirty="0"/>
          </a:p>
          <a:p>
            <a:pPr marL="232934" indent="-232934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/>
              <a:t>Aligned with industry best practices and compliance with state law. (Click)</a:t>
            </a:r>
            <a:endParaRPr dirty="0"/>
          </a:p>
          <a:p>
            <a:pPr marL="232934" indent="-155289">
              <a:buClr>
                <a:schemeClr val="dk1"/>
              </a:buClr>
              <a:buSzPts val="1200"/>
            </a:pPr>
            <a:endParaRPr dirty="0"/>
          </a:p>
        </p:txBody>
      </p:sp>
      <p:sp>
        <p:nvSpPr>
          <p:cNvPr id="359" name="Google Shape;359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8" tIns="46567" rIns="93158" bIns="46567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3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spcFirstLastPara="1" wrap="square" lIns="93158" tIns="46567" rIns="93158" bIns="4656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97" name="Google Shape;3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84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06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21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3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trace prior MFR charge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23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BOD for Commercial 1, 2 and 3 used to be 150, 300 and 600, now its 250, 500 and 1,000.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69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36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2032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3853" y="2149929"/>
            <a:ext cx="10177671" cy="3815443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467B6-195B-48D0-A073-7B05C1343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0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  <a:noFill/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310944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2 Blocks Staggere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733" y="946704"/>
            <a:ext cx="4057016" cy="124984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2" y="568960"/>
            <a:ext cx="6106159" cy="40030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rgbClr val="D7D7D7"/>
                </a:solidFill>
              </a:defRPr>
            </a:lvl1pPr>
          </a:lstStyle>
          <a:p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058160" y="4572000"/>
            <a:ext cx="506984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7153D-9F64-427B-A86A-225804AEA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6949" y="2724150"/>
            <a:ext cx="3879851" cy="13195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69B21F-B1AB-4906-B012-180B362B19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- Large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1" y="946702"/>
            <a:ext cx="4066580" cy="1810146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E29A0-63F1-4D48-BC54-639046B1B4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A4EA838-01AE-42D3-A2E5-DA12D68066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9421" y="3155611"/>
            <a:ext cx="4066580" cy="238538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2862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Large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19175" y="946704"/>
            <a:ext cx="4067176" cy="200297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9963" y="1125538"/>
            <a:ext cx="5072863" cy="573246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FCCF7-ED4F-407B-8223-E7B5234B683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9EFEDB9-3479-45FE-8C8E-D8EE7603C0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9175" y="3360762"/>
            <a:ext cx="3879851" cy="225337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024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Large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52203-2C14-4717-BDF2-20F053042FF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B713C3-2086-489D-AC25-4BB8AA218C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7683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872532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7025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566750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297721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5152387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Content Placeholder 14">
            <a:extLst>
              <a:ext uri="{FF2B5EF4-FFF2-40B4-BE49-F238E27FC236}">
                <a16:creationId xmlns:a16="http://schemas.microsoft.com/office/drawing/2014/main" id="{0E3B311D-D4B0-4355-9B29-4458B22A9C8C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7312753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4B108C69-1D3E-4E22-AFFE-2452F52BA1E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9468549" y="4637541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35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quare Images with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56526" y="363571"/>
            <a:ext cx="91558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7025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7721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52388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12753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4C235B5-7F90-46E0-A3AA-EB61192441D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68549" y="2057791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4AD14062-DCD3-457F-ADE7-61D3396AC71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0257" y="4163264"/>
            <a:ext cx="1910483" cy="1477410"/>
          </a:xfrm>
        </p:spPr>
        <p:txBody>
          <a:bodyPr>
            <a:noAutofit/>
          </a:bodyPr>
          <a:lstStyle>
            <a:lvl1pPr>
              <a:defRPr sz="1200" b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3333083-6A99-46DB-8CCC-8187855EAE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77219" y="4163264"/>
            <a:ext cx="1910483" cy="1477410"/>
          </a:xfrm>
        </p:spPr>
        <p:txBody>
          <a:bodyPr>
            <a:noAutofit/>
          </a:bodyPr>
          <a:lstStyle>
            <a:lvl1pPr>
              <a:defRPr sz="1200" b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4F99522-321B-4363-A069-25C6303706D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387" y="4163264"/>
            <a:ext cx="1910483" cy="1477410"/>
          </a:xfrm>
        </p:spPr>
        <p:txBody>
          <a:bodyPr>
            <a:noAutofit/>
          </a:bodyPr>
          <a:lstStyle>
            <a:lvl1pPr>
              <a:defRPr sz="1200" b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1F22ECFE-7AB4-4E4E-B4C7-52FE812A1AB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12752" y="4163264"/>
            <a:ext cx="1910483" cy="1477410"/>
          </a:xfrm>
        </p:spPr>
        <p:txBody>
          <a:bodyPr>
            <a:noAutofit/>
          </a:bodyPr>
          <a:lstStyle>
            <a:lvl1pPr>
              <a:defRPr sz="1200" b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EA49336D-955A-44B0-A844-B9CE7E4D9CE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68548" y="4163264"/>
            <a:ext cx="1910483" cy="1477410"/>
          </a:xfrm>
        </p:spPr>
        <p:txBody>
          <a:bodyPr>
            <a:noAutofit/>
          </a:bodyPr>
          <a:lstStyle>
            <a:lvl1pPr>
              <a:defRPr sz="1200" b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0808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3389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440857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616025" y="629154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D5ECE9-07F3-4245-84D9-BB509B0F9DB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233896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A2BF56E3-24FE-4090-AC43-F40809F9F0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440857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id="{695DE721-A52E-435D-8CB6-736F09A01DF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616025" y="2699945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8229408-3D06-4144-A425-EE850EF362B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23389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6F905C73-5E98-4078-ADCE-BBEC0940455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440857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B303038-6C92-412A-820C-8A657567221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616025" y="3588696"/>
            <a:ext cx="1910483" cy="19110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D493435B-1D13-438A-AC5C-9696AC3A43FF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5233896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0B971219-3AF5-4174-9B4F-A3B2634EED07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7440857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C70DFCD3-8364-43EE-B870-E5D10F04E9E7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616025" y="5659487"/>
            <a:ext cx="1910483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724046"/>
            <a:ext cx="3214464" cy="189384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6806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Squar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BA85C-AB37-413A-82D4-8708FF3704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69CAD-F9B4-4D82-9804-A878E441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29" y="746960"/>
            <a:ext cx="2468548" cy="231443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A25CAE34-78A9-4356-ACAD-9C92E9E86CC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791257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Content Placeholder 14">
            <a:extLst>
              <a:ext uri="{FF2B5EF4-FFF2-40B4-BE49-F238E27FC236}">
                <a16:creationId xmlns:a16="http://schemas.microsoft.com/office/drawing/2014/main" id="{B8F8AFF1-CB92-439B-A952-E7A3D17563DF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979125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F0CC05A5-E21B-4790-B789-E898A26E57E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791256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Content Placeholder 14">
            <a:extLst>
              <a:ext uri="{FF2B5EF4-FFF2-40B4-BE49-F238E27FC236}">
                <a16:creationId xmlns:a16="http://schemas.microsoft.com/office/drawing/2014/main" id="{0F45FB0C-86A8-48FA-858B-184C9BD2EB05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79125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66A2CEC2-528D-470E-AEE4-D3C4669D14B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705282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1" name="Content Placeholder 14">
            <a:extLst>
              <a:ext uri="{FF2B5EF4-FFF2-40B4-BE49-F238E27FC236}">
                <a16:creationId xmlns:a16="http://schemas.microsoft.com/office/drawing/2014/main" id="{396D68DD-D066-41FA-9B37-1978963B453A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7705281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DD49F02-150E-42C0-ACE8-45E82EB80F0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705280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3" name="Content Placeholder 14">
            <a:extLst>
              <a:ext uri="{FF2B5EF4-FFF2-40B4-BE49-F238E27FC236}">
                <a16:creationId xmlns:a16="http://schemas.microsoft.com/office/drawing/2014/main" id="{D8052C8B-3681-4A13-91BE-EEFB3A619E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705281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444C21B0-BAA8-48EB-A10D-E369B39105D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619305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5" name="Content Placeholder 14">
            <a:extLst>
              <a:ext uri="{FF2B5EF4-FFF2-40B4-BE49-F238E27FC236}">
                <a16:creationId xmlns:a16="http://schemas.microsoft.com/office/drawing/2014/main" id="{6F5C1A2E-CBF7-489E-9A4F-1E3922903A23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5619303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ACBC357B-C403-4A38-81F7-E0EEDF3FDA2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619303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7" name="Content Placeholder 14">
            <a:extLst>
              <a:ext uri="{FF2B5EF4-FFF2-40B4-BE49-F238E27FC236}">
                <a16:creationId xmlns:a16="http://schemas.microsoft.com/office/drawing/2014/main" id="{5C4FF271-4E33-4894-ACEA-29452D72E0D0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5619303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48" name="Picture Placeholder 8">
            <a:extLst>
              <a:ext uri="{FF2B5EF4-FFF2-40B4-BE49-F238E27FC236}">
                <a16:creationId xmlns:a16="http://schemas.microsoft.com/office/drawing/2014/main" id="{E87EAF39-EBEE-4739-8A2D-FF977773B5F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533326" y="746960"/>
            <a:ext cx="1792716" cy="179329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9" name="Content Placeholder 14">
            <a:extLst>
              <a:ext uri="{FF2B5EF4-FFF2-40B4-BE49-F238E27FC236}">
                <a16:creationId xmlns:a16="http://schemas.microsoft.com/office/drawing/2014/main" id="{11B5E6CF-B6B6-4AFD-B194-F082456AD1FF}"/>
              </a:ext>
            </a:extLst>
          </p:cNvPr>
          <p:cNvSpPr>
            <a:spLocks noGrp="1"/>
          </p:cNvSpPr>
          <p:nvPr>
            <p:ph sz="quarter" idx="52" hasCustomPrompt="1"/>
          </p:nvPr>
        </p:nvSpPr>
        <p:spPr>
          <a:xfrm>
            <a:off x="3533325" y="2699945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  <p:sp>
        <p:nvSpPr>
          <p:cNvPr id="50" name="Picture Placeholder 8">
            <a:extLst>
              <a:ext uri="{FF2B5EF4-FFF2-40B4-BE49-F238E27FC236}">
                <a16:creationId xmlns:a16="http://schemas.microsoft.com/office/drawing/2014/main" id="{CCCACF2E-D5C2-4903-8A08-F186369C9446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533324" y="3706500"/>
            <a:ext cx="1792717" cy="17932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1" name="Content Placeholder 14">
            <a:extLst>
              <a:ext uri="{FF2B5EF4-FFF2-40B4-BE49-F238E27FC236}">
                <a16:creationId xmlns:a16="http://schemas.microsoft.com/office/drawing/2014/main" id="{400CA790-2C21-4B0B-81C1-3523DF7E7A34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3533325" y="5659487"/>
            <a:ext cx="1792719" cy="5693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400" b="1">
                <a:solidFill>
                  <a:schemeClr val="tx1"/>
                </a:solidFill>
                <a:latin typeface="+mj-lt"/>
              </a:defRPr>
            </a:lvl1pPr>
            <a:lvl2pPr>
              <a:defRPr sz="1051" b="1">
                <a:solidFill>
                  <a:schemeClr val="accent1"/>
                </a:solidFill>
              </a:defRPr>
            </a:lvl2pPr>
            <a:lvl3pPr>
              <a:defRPr sz="1051" b="1">
                <a:solidFill>
                  <a:schemeClr val="accent1"/>
                </a:solidFill>
              </a:defRPr>
            </a:lvl3pPr>
            <a:lvl4pPr>
              <a:defRPr sz="1051" b="1">
                <a:solidFill>
                  <a:schemeClr val="accent1"/>
                </a:solidFill>
              </a:defRPr>
            </a:lvl4pPr>
            <a:lvl5pPr>
              <a:defRPr sz="1051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Name, 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91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133840" y="0"/>
            <a:ext cx="305815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085840" y="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19E5A-5222-4CE7-B446-19672E8A6A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606557-5974-4B3B-B554-621664B2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43CD060-4B36-4BA5-9422-11AA82201F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587476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03853" y="2160688"/>
            <a:ext cx="5015948" cy="377746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2160689"/>
            <a:ext cx="5009321" cy="3777469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C435B-54B9-4E03-9014-2C40E8B66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6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3 Image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085840" y="0"/>
            <a:ext cx="610616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13760"/>
            <a:ext cx="304800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9133840" y="3413760"/>
            <a:ext cx="3058160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13411-F8D1-44EC-AF4D-40953232F3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D9957A-6A99-4B06-A04D-FC36140D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A974210-0FF5-4C25-923E-EA6BE68A20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71623" y="3413760"/>
            <a:ext cx="305815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7B1E8-B8D4-4ACC-AB78-455BA99603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12F67D-36EF-416D-A3B2-F0DB4EA9A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91" y="946704"/>
            <a:ext cx="4067176" cy="212005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8D5E58-E546-4A14-96AA-06B9AE938D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392054"/>
            <a:ext cx="3879851" cy="251924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7D27DF3-AF72-4375-996B-3023F3A9236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33839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DE49E69-046C-4A19-8730-8EA5E7BCA0D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33839" y="3413760"/>
            <a:ext cx="3054095" cy="34442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9A724A00-B570-4D69-B59D-06FF7A3FCF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71623" y="0"/>
            <a:ext cx="3058155" cy="34137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Photos with Brief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03852" y="370294"/>
            <a:ext cx="10177669" cy="1249845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438472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82295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25403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094649" y="2399411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E0391E-1FD6-42D4-8603-2E7B4E82A4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96BB090F-2466-471B-BFA8-53E28B51A8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84D01D62-0D75-496A-8D39-09500BA274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F746F8E9-06CF-4028-846F-D3CDF1F4A0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3813357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F05C58FF-1FE6-4C71-8463-BEECE98942F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44062" y="3812676"/>
            <a:ext cx="1781175" cy="1882775"/>
          </a:xfrm>
        </p:spPr>
        <p:txBody>
          <a:bodyPr>
            <a:normAutofit/>
          </a:bodyPr>
          <a:lstStyle>
            <a:lvl1pPr algn="ctr">
              <a:defRPr sz="1100"/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9021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- Two Block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0312" y="3429002"/>
            <a:ext cx="4885689" cy="3428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1" y="946702"/>
            <a:ext cx="4079681" cy="176920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0312" y="2"/>
            <a:ext cx="4885689" cy="3428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1D169-2724-4FD3-8015-463BF8AB22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A9D8E24-030E-4417-BB5C-76E4A3A44A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1840" y="3169779"/>
            <a:ext cx="4079680" cy="302630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5557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ircle Photos with Text and Background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88" y="550598"/>
            <a:ext cx="9980337" cy="1249845"/>
          </a:xfrm>
        </p:spPr>
        <p:txBody>
          <a:bodyPr anchor="b" anchorCtr="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6606D77-A67F-4ADB-949F-66533FC0A31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74359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770B54F-55A3-402D-9B0F-DAC6DBC6E0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22894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A92C845-76C4-4C4C-8B69-9ACEC630DA4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67473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377DF013-4263-46B2-845A-C06F744B5B0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19965" y="2163172"/>
            <a:ext cx="1853639" cy="1850923"/>
          </a:xfrm>
          <a:prstGeom prst="ellipse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597EA-B5A5-48F4-89AC-CC7BBB03044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" y="6356352"/>
            <a:ext cx="10038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8">
            <a:extLst>
              <a:ext uri="{FF2B5EF4-FFF2-40B4-BE49-F238E27FC236}">
                <a16:creationId xmlns:a16="http://schemas.microsoft.com/office/drawing/2014/main" id="{D0024B53-DFBD-4ECF-9EAE-E1E1C270B6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7365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1" name="Text Placeholder 38">
            <a:extLst>
              <a:ext uri="{FF2B5EF4-FFF2-40B4-BE49-F238E27FC236}">
                <a16:creationId xmlns:a16="http://schemas.microsoft.com/office/drawing/2014/main" id="{F9B5FD3E-BA77-4650-AB68-D8C44BF13B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7886" y="4376143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C92D60A7-6AC2-476B-85F2-D77CB5789D3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31709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E4D14BAF-BBA6-472C-8106-972F8A5E6F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3457" y="4376824"/>
            <a:ext cx="1781175" cy="1882775"/>
          </a:xfrm>
        </p:spPr>
        <p:txBody>
          <a:bodyPr>
            <a:normAutofit/>
          </a:bodyPr>
          <a:lstStyle>
            <a:lvl1pPr algn="ctr">
              <a:defRPr sz="1100">
                <a:solidFill>
                  <a:schemeClr val="bg2"/>
                </a:solidFill>
              </a:defRPr>
            </a:lvl1pPr>
            <a:lvl2pPr algn="ctr">
              <a:defRPr sz="1100"/>
            </a:lvl2pPr>
            <a:lvl3pPr algn="ctr">
              <a:defRPr sz="11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8403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Stagg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332" y="3444240"/>
            <a:ext cx="4057016" cy="3413760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037840" y="0"/>
            <a:ext cx="3058160" cy="34442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085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3840" y="3444240"/>
            <a:ext cx="3048000" cy="34137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insert photo (this text will not appear in presentation mode)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5C2248-71C6-4907-86BB-94F087D90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94551" y="0"/>
            <a:ext cx="4137556" cy="3429000"/>
          </a:xfrm>
        </p:spPr>
        <p:txBody>
          <a:bodyPr anchor="ctr" anchorCtr="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4123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- Narrow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016000" y="0"/>
            <a:ext cx="305816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0" y="789710"/>
            <a:ext cx="6114221" cy="1406839"/>
          </a:xfrm>
        </p:spPr>
        <p:txBody>
          <a:bodyPr anchor="b" anchorCtr="0"/>
          <a:lstStyle/>
          <a:p>
            <a:r>
              <a:rPr lang="en-US"/>
              <a:t>Click to edit Master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76545C7-52B4-48BA-8325-AE6ADF326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7300" y="2597728"/>
            <a:ext cx="6114221" cy="347056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5105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Title Abov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5" y="946704"/>
            <a:ext cx="4067176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2028825" y="3429000"/>
            <a:ext cx="4067176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A2D9993-96B7-4F61-8127-49372BACA4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97919" y="1206010"/>
            <a:ext cx="3879851" cy="5016776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5642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Narrow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237" y="946704"/>
            <a:ext cx="5991417" cy="124984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8124823" y="0"/>
            <a:ext cx="406717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5011AF5-4E5D-4C3C-86E8-9F3CA954AA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2769251"/>
            <a:ext cx="5991416" cy="324941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434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ing with Blo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FE9F0-BA58-4BBD-AE85-AB147AA6B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87AE1ED-33FF-4C21-9E2D-A9D2A4417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lnSpc>
                <a:spcPct val="100000"/>
              </a:lnSpc>
              <a:defRPr sz="200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*OPTIONAL*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E877B-ADBD-47CC-9DCB-676BF6E9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3"/>
            <a:ext cx="10146612" cy="1647411"/>
          </a:xfrm>
          <a:effectLst>
            <a:outerShdw blurRad="139700" dist="50800" dir="5400000" algn="t" rotWithShape="0">
              <a:prstClr val="black">
                <a:alpha val="14000"/>
              </a:prstClr>
            </a:outerShdw>
          </a:effectLst>
        </p:spPr>
        <p:txBody>
          <a:bodyPr/>
          <a:lstStyle>
            <a:lvl1pPr>
              <a:defRPr sz="12000" b="1" i="0">
                <a:solidFill>
                  <a:schemeClr val="accent1"/>
                </a:solidFill>
                <a:latin typeface="+mj-lt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7EA147-7124-4592-947A-9072059DFD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852" y="3429000"/>
            <a:ext cx="4141355" cy="2535072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 </a:t>
            </a:r>
            <a:r>
              <a:rPr lang="en-US" err="1"/>
              <a:t>mauris</a:t>
            </a:r>
            <a:r>
              <a:rPr lang="en-US"/>
              <a:t>,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9040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79" y="2137552"/>
            <a:ext cx="4987096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137552"/>
            <a:ext cx="5015948" cy="7439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3381D4-B015-4A74-9E6E-CDE64AC8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603448"/>
            <a:ext cx="10177669" cy="12498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F1FA5C-8269-4DAF-9850-D364D731001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03853" y="3085747"/>
            <a:ext cx="5015948" cy="2863297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4BE900A-4EBA-4C11-9300-DAD637DDD4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1" y="3085745"/>
            <a:ext cx="5009321" cy="2863298"/>
          </a:xfr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C7834-2453-465B-8BE9-CA490CC2E7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79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 dirty="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20D9C-30E0-4378-AE4D-0625BF5BA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23740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EDCE42-A267-46CD-ABF2-A11D90623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07A530-64AB-4D9E-8E0E-7F298B086FA8}"/>
              </a:ext>
            </a:extLst>
          </p:cNvPr>
          <p:cNvSpPr/>
          <p:nvPr userDrawn="1"/>
        </p:nvSpPr>
        <p:spPr>
          <a:xfrm>
            <a:off x="1227693" y="740231"/>
            <a:ext cx="10964307" cy="6117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3744CC5F-1AF2-44A3-A943-755E519DB23C}"/>
              </a:ext>
            </a:extLst>
          </p:cNvPr>
          <p:cNvSpPr/>
          <p:nvPr userDrawn="1"/>
        </p:nvSpPr>
        <p:spPr>
          <a:xfrm rot="16200000" flipH="1" flipV="1">
            <a:off x="1901819" y="1209340"/>
            <a:ext cx="1068080" cy="914400"/>
          </a:xfrm>
          <a:custGeom>
            <a:avLst/>
            <a:gdLst>
              <a:gd name="connsiteX0" fmla="*/ 0 w 1068080"/>
              <a:gd name="connsiteY0" fmla="*/ 914400 h 914400"/>
              <a:gd name="connsiteX1" fmla="*/ 0 w 1068080"/>
              <a:gd name="connsiteY1" fmla="*/ 0 h 914400"/>
              <a:gd name="connsiteX2" fmla="*/ 914400 w 1068080"/>
              <a:gd name="connsiteY2" fmla="*/ 0 h 914400"/>
              <a:gd name="connsiteX3" fmla="*/ 914400 w 1068080"/>
              <a:gd name="connsiteY3" fmla="*/ 760720 h 914400"/>
              <a:gd name="connsiteX4" fmla="*/ 1068080 w 1068080"/>
              <a:gd name="connsiteY4" fmla="*/ 914400 h 914400"/>
              <a:gd name="connsiteX5" fmla="*/ 914400 w 1068080"/>
              <a:gd name="connsiteY5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080" h="914400">
                <a:moveTo>
                  <a:pt x="0" y="914400"/>
                </a:moveTo>
                <a:lnTo>
                  <a:pt x="0" y="0"/>
                </a:lnTo>
                <a:lnTo>
                  <a:pt x="914400" y="0"/>
                </a:lnTo>
                <a:lnTo>
                  <a:pt x="914400" y="760720"/>
                </a:lnTo>
                <a:lnTo>
                  <a:pt x="1068080" y="914400"/>
                </a:lnTo>
                <a:lnTo>
                  <a:pt x="914400" y="914400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  <a:effectLst>
            <a:outerShdw blurRad="508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sz="1800" dirty="0"/>
          </a:p>
        </p:txBody>
      </p:sp>
      <p:pic>
        <p:nvPicPr>
          <p:cNvPr id="7" name="Graphic 6" descr="Open quotation mark">
            <a:extLst>
              <a:ext uri="{FF2B5EF4-FFF2-40B4-BE49-F238E27FC236}">
                <a16:creationId xmlns:a16="http://schemas.microsoft.com/office/drawing/2014/main" id="{53568F02-B8B7-44B8-AFF8-E4738BE3F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8659" y="1132500"/>
            <a:ext cx="914400" cy="9144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525A204-8618-4E43-B2D4-09CBB9C809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8657" y="2986692"/>
            <a:ext cx="9233315" cy="18079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Cras </a:t>
            </a:r>
            <a:r>
              <a:rPr lang="en-US" err="1"/>
              <a:t>volutpat</a:t>
            </a:r>
            <a:r>
              <a:rPr lang="en-US"/>
              <a:t> vestibulum.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98849E3-096E-4208-8CC8-C34296CD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78659" y="5235160"/>
            <a:ext cx="4285664" cy="998537"/>
          </a:xfrm>
        </p:spPr>
        <p:txBody>
          <a:bodyPr>
            <a:norm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9416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26" y="1015634"/>
            <a:ext cx="2779755" cy="2743566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CFA13D58-9B92-4269-BFB0-4891231F7213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3698241" y="601902"/>
            <a:ext cx="7909617" cy="565419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8FA19-28B5-4BB6-9153-2F0A0ECE85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16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916" y="600981"/>
            <a:ext cx="3776109" cy="122946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600984"/>
            <a:ext cx="6012896" cy="5311699"/>
          </a:xfrm>
        </p:spPr>
        <p:txBody>
          <a:bodyPr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685783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 sz="2000"/>
            </a:lvl2pPr>
            <a:lvl3pPr marL="1142971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800"/>
            </a:lvl3pPr>
            <a:lvl4pPr marL="1600160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4pPr>
            <a:lvl5pPr marL="2057349" marR="0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DCC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DCCD5"/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3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5916" y="2149421"/>
            <a:ext cx="3776109" cy="376326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8ED91B-33A7-44D8-BE78-D2E3DFBC8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5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2" y="603804"/>
            <a:ext cx="10177669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B5CE2-198E-47F3-9024-FAE6E5190E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6AB654-5F1A-450A-B21D-BC068F9BC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38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2AA1C-559F-444F-8E99-A000C0EC9F69}"/>
              </a:ext>
            </a:extLst>
          </p:cNvPr>
          <p:cNvSpPr/>
          <p:nvPr userDrawn="1"/>
        </p:nvSpPr>
        <p:spPr>
          <a:xfrm>
            <a:off x="5431810" y="0"/>
            <a:ext cx="676019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B70C91-087B-45E6-B9A3-3A6504BBD9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2514" y="1501255"/>
            <a:ext cx="5063319" cy="4510585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marR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29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*REQUIRED* Click icon to </a:t>
            </a:r>
            <a:br>
              <a:rPr lang="en-US" dirty="0"/>
            </a:br>
            <a:r>
              <a:rPr lang="en-US" dirty="0"/>
              <a:t>insert photo (this text will not appear </a:t>
            </a:r>
            <a:br>
              <a:rPr lang="en-US" dirty="0"/>
            </a:br>
            <a:r>
              <a:rPr lang="en-US" dirty="0"/>
              <a:t>in presentation mode)</a:t>
            </a:r>
          </a:p>
        </p:txBody>
      </p:sp>
    </p:spTree>
    <p:extLst>
      <p:ext uri="{BB962C8B-B14F-4D97-AF65-F5344CB8AC3E}">
        <p14:creationId xmlns:p14="http://schemas.microsoft.com/office/powerpoint/2010/main" val="376765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38BD08B-D887-424D-8D86-06B4E6E065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45859" y="0"/>
            <a:ext cx="8346141" cy="6858000"/>
          </a:xfr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*REQUIRED* Click icon to insert photo </a:t>
            </a:r>
            <a:br>
              <a:rPr lang="en-US" dirty="0"/>
            </a:br>
            <a:r>
              <a:rPr lang="en-US" dirty="0"/>
              <a:t>(this text will not appear in presentation mode)</a:t>
            </a:r>
          </a:p>
        </p:txBody>
      </p:sp>
      <p:pic>
        <p:nvPicPr>
          <p:cNvPr id="5" name="Picture 4" descr="A picture containing object, clock, sitting, computer&#10;&#10;Description automatically generated">
            <a:extLst>
              <a:ext uri="{FF2B5EF4-FFF2-40B4-BE49-F238E27FC236}">
                <a16:creationId xmlns:a16="http://schemas.microsoft.com/office/drawing/2014/main" id="{E0FE51C2-0CD6-46BC-87B6-765E1629E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4" y="593538"/>
            <a:ext cx="2172823" cy="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23D8C-2E8B-40DA-9F4A-85F642D64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84C02D66-3C2C-48DA-9457-10C7141220B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76459" y="5505451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F3D003-5DED-4EF9-97EA-70394ED1A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2192000" cy="5505451"/>
          </a:xfrm>
        </p:spPr>
        <p:txBody>
          <a:bodyPr anchor="ctr">
            <a:normAutofit/>
          </a:bodyPr>
          <a:lstStyle>
            <a:lvl1pPr algn="ctr">
              <a:defRPr sz="8800" b="1">
                <a:solidFill>
                  <a:schemeClr val="bg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Divider</a:t>
            </a:r>
          </a:p>
          <a:p>
            <a:pPr lvl="0"/>
            <a:r>
              <a:rPr lang="en-US"/>
              <a:t>Slide</a:t>
            </a:r>
          </a:p>
        </p:txBody>
      </p:sp>
    </p:spTree>
    <p:extLst>
      <p:ext uri="{BB962C8B-B14F-4D97-AF65-F5344CB8AC3E}">
        <p14:creationId xmlns:p14="http://schemas.microsoft.com/office/powerpoint/2010/main" val="198214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852" y="582389"/>
            <a:ext cx="10177669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3853" y="2150286"/>
            <a:ext cx="10177671" cy="37933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2485-EC98-40BC-8A75-FB0358A4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356352"/>
            <a:ext cx="10038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tx1"/>
                </a:solidFill>
              </a:defRPr>
            </a:lvl1pPr>
          </a:lstStyle>
          <a:p>
            <a:fld id="{0969892B-6FB2-445D-B6A4-8332FBFF14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9" r:id="rId4"/>
    <p:sldLayoutId id="2147484207" r:id="rId5"/>
    <p:sldLayoutId id="2147484208" r:id="rId6"/>
    <p:sldLayoutId id="2147484181" r:id="rId7"/>
    <p:sldLayoutId id="2147484183" r:id="rId8"/>
    <p:sldLayoutId id="2147484199" r:id="rId9"/>
    <p:sldLayoutId id="2147484200" r:id="rId10"/>
    <p:sldLayoutId id="2147484076" r:id="rId11"/>
    <p:sldLayoutId id="2147484040" r:id="rId12"/>
    <p:sldLayoutId id="2147484108" r:id="rId13"/>
    <p:sldLayoutId id="2147484101" r:id="rId14"/>
    <p:sldLayoutId id="2147484106" r:id="rId15"/>
    <p:sldLayoutId id="2147484289" r:id="rId16"/>
    <p:sldLayoutId id="2147484290" r:id="rId17"/>
    <p:sldLayoutId id="2147484292" r:id="rId18"/>
    <p:sldLayoutId id="2147484055" r:id="rId19"/>
    <p:sldLayoutId id="2147484056" r:id="rId20"/>
    <p:sldLayoutId id="2147484053" r:id="rId21"/>
    <p:sldLayoutId id="2147484100" r:id="rId22"/>
    <p:sldLayoutId id="2147484121" r:id="rId23"/>
    <p:sldLayoutId id="2147484123" r:id="rId24"/>
    <p:sldLayoutId id="2147484135" r:id="rId25"/>
    <p:sldLayoutId id="2147484136" r:id="rId26"/>
    <p:sldLayoutId id="2147484139" r:id="rId27"/>
    <p:sldLayoutId id="2147484143" r:id="rId28"/>
    <p:sldLayoutId id="2147484203" r:id="rId29"/>
    <p:sldLayoutId id="2147484201" r:id="rId30"/>
    <p:sldLayoutId id="2147484202" r:id="rId31"/>
    <p:sldLayoutId id="2147484184" r:id="rId32"/>
  </p:sldLayoutIdLst>
  <p:hf hdr="0" ftr="0" dt="0"/>
  <p:txStyles>
    <p:titleStyle>
      <a:lvl1pPr algn="l" defTabSz="914296" rtl="0" eaLnBrk="1" latinLnBrk="0" hangingPunct="1">
        <a:lnSpc>
          <a:spcPct val="100000"/>
        </a:lnSpc>
        <a:spcBef>
          <a:spcPct val="0"/>
        </a:spcBef>
        <a:buNone/>
        <a:defRPr sz="3600" b="1" i="0" kern="1200" spc="0" baseline="0">
          <a:solidFill>
            <a:schemeClr val="tx1"/>
          </a:solidFill>
          <a:latin typeface="+mj-lt"/>
          <a:ea typeface="Montserrat" charset="0"/>
          <a:cs typeface="Montserrat" charset="0"/>
        </a:defRPr>
      </a:lvl1pPr>
    </p:titleStyle>
    <p:bodyStyle>
      <a:lvl1pPr marL="0" indent="0" algn="l" defTabSz="91429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296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312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0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6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4" indent="-228574" algn="l" defTabSz="91429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 userDrawn="1">
          <p15:clr>
            <a:srgbClr val="F26B43"/>
          </p15:clr>
        </p15:guide>
        <p15:guide id="1" orient="horz" pos="2160" userDrawn="1">
          <p15:clr>
            <a:srgbClr val="F26B43"/>
          </p15:clr>
        </p15:guide>
        <p15:guide id="14" orient="horz" pos="346" userDrawn="1">
          <p15:clr>
            <a:srgbClr val="F26B43"/>
          </p15:clr>
        </p15:guide>
        <p15:guide id="27" orient="horz" pos="3952" userDrawn="1">
          <p15:clr>
            <a:srgbClr val="F26B43"/>
          </p15:clr>
        </p15:guide>
        <p15:guide id="28" pos="643" userDrawn="1">
          <p15:clr>
            <a:srgbClr val="F26B43"/>
          </p15:clr>
        </p15:guide>
        <p15:guide id="29" pos="7039" userDrawn="1">
          <p15:clr>
            <a:srgbClr val="F26B43"/>
          </p15:clr>
        </p15:guide>
        <p15:guide id="44" userDrawn="1">
          <p15:clr>
            <a:srgbClr val="F26B43"/>
          </p15:clr>
        </p15:guide>
        <p15:guide id="45" pos="7680" userDrawn="1">
          <p15:clr>
            <a:srgbClr val="F26B43"/>
          </p15:clr>
        </p15:guide>
        <p15:guide id="46" orient="horz" userDrawn="1">
          <p15:clr>
            <a:srgbClr val="F26B43"/>
          </p15:clr>
        </p15:guide>
        <p15:guide id="47" orient="horz" pos="4320" userDrawn="1">
          <p15:clr>
            <a:srgbClr val="F26B43"/>
          </p15:clr>
        </p15:guide>
        <p15:guide id="48" pos="1277" userDrawn="1">
          <p15:clr>
            <a:srgbClr val="F26B43"/>
          </p15:clr>
        </p15:guide>
        <p15:guide id="51" orient="horz" pos="709" userDrawn="1">
          <p15:clr>
            <a:srgbClr val="F26B43"/>
          </p15:clr>
        </p15:guide>
        <p15:guide id="52" pos="19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4C467C-EE78-47D7-A83D-DCA68F5B40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3853" y="660781"/>
            <a:ext cx="10168975" cy="2472943"/>
          </a:xfrm>
        </p:spPr>
        <p:txBody>
          <a:bodyPr anchor="b"/>
          <a:lstStyle/>
          <a:p>
            <a:pPr>
              <a:lnSpc>
                <a:spcPct val="80000"/>
              </a:lnSpc>
            </a:pPr>
            <a:r>
              <a:rPr lang="en-US" sz="8800" dirty="0"/>
              <a:t>City of Tracy</a:t>
            </a:r>
            <a:endParaRPr lang="en-US" sz="239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739EE6C-CD44-4ECE-B027-1C396444DEF1}"/>
              </a:ext>
            </a:extLst>
          </p:cNvPr>
          <p:cNvSpPr txBox="1">
            <a:spLocks/>
          </p:cNvSpPr>
          <p:nvPr/>
        </p:nvSpPr>
        <p:spPr>
          <a:xfrm>
            <a:off x="1019174" y="3514535"/>
            <a:ext cx="10153653" cy="1610356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spc="0" baseline="0">
                <a:solidFill>
                  <a:schemeClr val="tx1"/>
                </a:solidFill>
                <a:latin typeface="+mj-lt"/>
                <a:ea typeface="Montserrat" charset="0"/>
                <a:cs typeface="Montserrat" charset="0"/>
              </a:defRPr>
            </a:lvl1pPr>
          </a:lstStyle>
          <a:p>
            <a:pPr defTabSz="914296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rgbClr val="3DCCD5"/>
                </a:solidFill>
                <a:latin typeface="Arial"/>
              </a:rPr>
              <a:t>Wastewater Rate Study</a:t>
            </a:r>
          </a:p>
          <a:p>
            <a:pPr defTabSz="914296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 sz="2400" dirty="0">
                <a:solidFill>
                  <a:srgbClr val="3DCCD5"/>
                </a:solidFill>
                <a:latin typeface="Arial"/>
              </a:rPr>
              <a:t>Public Hearing Presentation</a:t>
            </a:r>
          </a:p>
          <a:p>
            <a:pPr defTabSz="914296">
              <a:lnSpc>
                <a:spcPct val="114000"/>
              </a:lnSpc>
              <a:defRPr/>
            </a:pPr>
            <a:r>
              <a:rPr lang="en-US" sz="1600" b="0" dirty="0">
                <a:latin typeface="Arial"/>
              </a:rPr>
              <a:t>June 20, 2023</a:t>
            </a:r>
            <a:endParaRPr lang="en-US" b="0" dirty="0">
              <a:latin typeface="Arial"/>
            </a:endParaRPr>
          </a:p>
        </p:txBody>
      </p:sp>
      <p:pic>
        <p:nvPicPr>
          <p:cNvPr id="7" name="Picture 6" descr="A picture containing object, clock, sitting, computer&#10;&#10;Description automatically generated">
            <a:extLst>
              <a:ext uri="{FF2B5EF4-FFF2-40B4-BE49-F238E27FC236}">
                <a16:creationId xmlns:a16="http://schemas.microsoft.com/office/drawing/2014/main" id="{A7C34D0B-6619-4E0C-BB7E-152A35FF2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22" y="5672569"/>
            <a:ext cx="2172823" cy="35292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D15E54-333E-42B6-B521-DC9A835AF368}"/>
              </a:ext>
            </a:extLst>
          </p:cNvPr>
          <p:cNvCxnSpPr>
            <a:cxnSpLocks/>
          </p:cNvCxnSpPr>
          <p:nvPr/>
        </p:nvCxnSpPr>
        <p:spPr>
          <a:xfrm>
            <a:off x="1019174" y="3435151"/>
            <a:ext cx="1015365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3A063F12-8A36-4399-888C-B7062309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37174" y="5048214"/>
            <a:ext cx="1235652" cy="145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9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2DE0F-CFEF-4C8F-9FD0-356206DD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Reserves and Debt Coverage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DF55B-C54B-466C-8B9A-A1347F0CA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853" y="1591664"/>
            <a:ext cx="10177671" cy="38154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Need to financially plan for:</a:t>
            </a:r>
          </a:p>
          <a:p>
            <a:r>
              <a:rPr lang="en-US" dirty="0"/>
              <a:t>Operating reserve = 30% (110 days) of yearly operating expenses</a:t>
            </a:r>
          </a:p>
          <a:p>
            <a:r>
              <a:rPr lang="en-US" dirty="0"/>
              <a:t>Capital reserve = no official policy but we have modeled 2% of your wastewater asset value which is a common reserve target</a:t>
            </a:r>
          </a:p>
          <a:p>
            <a:r>
              <a:rPr lang="en-US" b="1" dirty="0"/>
              <a:t>Debt coverage ratio = 1.20 for Certificates of Participation</a:t>
            </a:r>
          </a:p>
          <a:p>
            <a:r>
              <a:rPr lang="en-US" b="1" dirty="0"/>
              <a:t>Debt coverage is a major driver for needed rate increases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49316-5EFE-44CF-801C-FEB68BD71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3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86E8-3F82-9737-29AB-D4E34CFC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if You </a:t>
            </a:r>
            <a:r>
              <a:rPr lang="en-US"/>
              <a:t>Do</a:t>
            </a:r>
            <a:r>
              <a:rPr lang="en-US" dirty="0"/>
              <a:t> Not Increase Rates?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ACB66-9CA1-A377-14ED-1077EDF26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C34A22-F2C9-8181-EE3E-1D1BF4EEA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64" y="1831877"/>
            <a:ext cx="12056472" cy="29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0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9CA65-3EB4-F187-3C1B-8E57CC33F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91" y="427643"/>
            <a:ext cx="11022496" cy="780547"/>
          </a:xfrm>
        </p:spPr>
        <p:txBody>
          <a:bodyPr/>
          <a:lstStyle/>
          <a:p>
            <a:pPr algn="ctr"/>
            <a:r>
              <a:rPr lang="en-US" sz="3200" dirty="0"/>
              <a:t>Proposed Revenue Adjustments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287DB-CD64-A162-39A5-96ACCAAEFC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0532C-D289-AD62-6854-E1B3E62B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04" y="2119567"/>
            <a:ext cx="10515870" cy="11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9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CBD92-5256-150B-AB7E-FA039688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743" y="194924"/>
            <a:ext cx="10605171" cy="855793"/>
          </a:xfrm>
        </p:spPr>
        <p:txBody>
          <a:bodyPr/>
          <a:lstStyle/>
          <a:p>
            <a:pPr algn="ctr"/>
            <a:r>
              <a:rPr lang="en-US" dirty="0"/>
              <a:t>Financial Health with Revenue Adjustments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24D88A-25D5-F559-EA9E-ABC3A9B3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853" y="1132181"/>
            <a:ext cx="10177671" cy="483319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AD26E-AD68-F1AA-B387-3694E7639A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ED8F3-C726-4693-B99C-3735C3BF6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723" y="1425655"/>
            <a:ext cx="7747179" cy="855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943BC-EC10-B594-C064-1E46D1C73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27" y="2493817"/>
            <a:ext cx="11376122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03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1D78E-4828-4A43-B5C5-E4215E5BB4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1CAA82-D57A-4039-84C1-AA06F4843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36523"/>
            <a:ext cx="12192000" cy="5505451"/>
          </a:xfrm>
        </p:spPr>
        <p:txBody>
          <a:bodyPr/>
          <a:lstStyle/>
          <a:p>
            <a:r>
              <a:rPr lang="en-US" dirty="0"/>
              <a:t>Cost of Service </a:t>
            </a:r>
            <a:br>
              <a:rPr lang="en-US" dirty="0"/>
            </a:br>
            <a:r>
              <a:rPr lang="en-US" dirty="0"/>
              <a:t>&amp; Rates</a:t>
            </a:r>
          </a:p>
        </p:txBody>
      </p:sp>
    </p:spTree>
    <p:extLst>
      <p:ext uri="{BB962C8B-B14F-4D97-AF65-F5344CB8AC3E}">
        <p14:creationId xmlns:p14="http://schemas.microsoft.com/office/powerpoint/2010/main" val="4002749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BE969-5855-6FC4-8A2E-4429F8EC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78" y="859229"/>
            <a:ext cx="10344942" cy="1249845"/>
          </a:xfrm>
        </p:spPr>
        <p:txBody>
          <a:bodyPr/>
          <a:lstStyle/>
          <a:p>
            <a:r>
              <a:rPr lang="en-US" sz="3200" dirty="0"/>
              <a:t>What Affects the Cost to Serve a Customer Class?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26E09-95E6-19F2-B902-F3DE87D53D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927" y="1892928"/>
            <a:ext cx="4595367" cy="3777468"/>
          </a:xfrm>
        </p:spPr>
        <p:txBody>
          <a:bodyPr>
            <a:normAutofit/>
          </a:bodyPr>
          <a:lstStyle/>
          <a:p>
            <a:r>
              <a:rPr lang="en-US" sz="2200" dirty="0"/>
              <a:t>Wastewater flow</a:t>
            </a:r>
          </a:p>
          <a:p>
            <a:r>
              <a:rPr lang="en-US" sz="2200" dirty="0"/>
              <a:t>Strength of wastewater</a:t>
            </a:r>
          </a:p>
          <a:p>
            <a:pPr lvl="1"/>
            <a:r>
              <a:rPr lang="en-US" dirty="0"/>
              <a:t>BOD – Biochemical Oxygen Demand</a:t>
            </a:r>
          </a:p>
          <a:p>
            <a:pPr lvl="1"/>
            <a:r>
              <a:rPr lang="en-US" dirty="0"/>
              <a:t>TSS – Total Suspended Solids</a:t>
            </a:r>
          </a:p>
          <a:p>
            <a:r>
              <a:rPr lang="en-US" sz="2200" dirty="0"/>
              <a:t>Wastewater strengths are increasing due to low flow devices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07E69-0393-D75F-44DE-0851FCE65C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38A4554-2474-001D-2416-36EF33AF16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4945" y="1998032"/>
            <a:ext cx="6265339" cy="336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49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12C0BEB-5F02-4566-B247-3599F7C3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12" y="381000"/>
            <a:ext cx="3301588" cy="1249845"/>
          </a:xfrm>
        </p:spPr>
        <p:txBody>
          <a:bodyPr/>
          <a:lstStyle/>
          <a:p>
            <a:r>
              <a:rPr lang="en-US" sz="4800" dirty="0"/>
              <a:t>Current Rates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FFB18-E24E-448A-8E9F-A1A7F8D454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58463-FAB7-9BAA-8480-C14BAAE9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81" y="222767"/>
            <a:ext cx="6184354" cy="641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24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60395E-9029-4538-BEEC-693ABF11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47" y="174524"/>
            <a:ext cx="10177669" cy="857961"/>
          </a:xfrm>
        </p:spPr>
        <p:txBody>
          <a:bodyPr/>
          <a:lstStyle/>
          <a:p>
            <a:r>
              <a:rPr lang="en-US" dirty="0"/>
              <a:t>Proposed Wastewater Rates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E275A-97F3-488A-AE3F-134DC763E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E2B2F8-C2E7-CCCF-4E1D-E465E9B29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853" y="1032485"/>
            <a:ext cx="10177671" cy="4932887"/>
          </a:xfrm>
        </p:spPr>
        <p:txBody>
          <a:bodyPr/>
          <a:lstStyle/>
          <a:p>
            <a:r>
              <a:rPr lang="en-US" sz="2000" dirty="0"/>
              <a:t>Proposed MFR charge is a </a:t>
            </a:r>
            <a:r>
              <a:rPr lang="en-US" sz="2000" b="1" dirty="0"/>
              <a:t>per dwelling </a:t>
            </a:r>
            <a:r>
              <a:rPr lang="en-US" sz="2000" dirty="0"/>
              <a:t>charge.  </a:t>
            </a:r>
          </a:p>
          <a:p>
            <a:r>
              <a:rPr lang="en-US" sz="2000" dirty="0"/>
              <a:t>Average dwelling units per apartment complex is 7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DE98C-DE90-C0C2-7B99-97C353659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27" y="1979016"/>
            <a:ext cx="10712954" cy="437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0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1D78E-4828-4A43-B5C5-E4215E5BB4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1CAA82-D57A-4039-84C1-AA06F4843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17633"/>
            <a:ext cx="12192000" cy="5505451"/>
          </a:xfrm>
        </p:spPr>
        <p:txBody>
          <a:bodyPr/>
          <a:lstStyle/>
          <a:p>
            <a:r>
              <a:rPr lang="en-US" dirty="0"/>
              <a:t>Customer Bill Impacts</a:t>
            </a:r>
          </a:p>
        </p:txBody>
      </p:sp>
    </p:spTree>
    <p:extLst>
      <p:ext uri="{BB962C8B-B14F-4D97-AF65-F5344CB8AC3E}">
        <p14:creationId xmlns:p14="http://schemas.microsoft.com/office/powerpoint/2010/main" val="4128835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BCE99-033E-0DA5-F2F7-B523FAB2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95" y="288758"/>
            <a:ext cx="10177669" cy="833986"/>
          </a:xfrm>
        </p:spPr>
        <p:txBody>
          <a:bodyPr/>
          <a:lstStyle/>
          <a:p>
            <a:pPr algn="ctr"/>
            <a:r>
              <a:rPr lang="en-US" dirty="0"/>
              <a:t>Wastewater Bill Survey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9A4D7-EDF6-1C25-0D8C-78E20FEF5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08A08-ADCB-2991-59F7-24965F576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122" y="1218163"/>
            <a:ext cx="7991925" cy="53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8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41BF-D074-4DA5-A7B1-A665554C1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65" y="338193"/>
            <a:ext cx="10177669" cy="713368"/>
          </a:xfrm>
        </p:spPr>
        <p:txBody>
          <a:bodyPr>
            <a:normAutofit fontScale="90000"/>
          </a:bodyPr>
          <a:lstStyle/>
          <a:p>
            <a:r>
              <a:rPr lang="en-US" dirty="0"/>
              <a:t>Terms You May Hear Tonight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11C02-D1E8-4FC6-AD19-DA9782FFF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645"/>
            <a:ext cx="10561319" cy="5261162"/>
          </a:xfrm>
        </p:spPr>
        <p:txBody>
          <a:bodyPr>
            <a:normAutofit fontScale="32500" lnSpcReduction="20000"/>
          </a:bodyPr>
          <a:lstStyle/>
          <a:p>
            <a:r>
              <a:rPr lang="en-US" sz="6400" b="1" dirty="0"/>
              <a:t>Rate Study </a:t>
            </a:r>
            <a:r>
              <a:rPr lang="en-US" sz="6400" dirty="0"/>
              <a:t>– The process of determining proposed utility rates</a:t>
            </a:r>
          </a:p>
          <a:p>
            <a:r>
              <a:rPr lang="en-US" sz="6400" b="1" dirty="0"/>
              <a:t>Financial Plan – </a:t>
            </a:r>
            <a:r>
              <a:rPr lang="en-US" sz="6400" dirty="0"/>
              <a:t>Part of a rate study that projects revenue and expenses to see if revenue is enough to cover expenses</a:t>
            </a:r>
          </a:p>
          <a:p>
            <a:r>
              <a:rPr lang="en-US" sz="6400" b="1" dirty="0" err="1"/>
              <a:t>hcf</a:t>
            </a:r>
            <a:r>
              <a:rPr lang="en-US" sz="6400" dirty="0"/>
              <a:t> – The unit used to charge for water. One </a:t>
            </a:r>
            <a:r>
              <a:rPr lang="en-US" sz="6400" dirty="0" err="1"/>
              <a:t>hcf</a:t>
            </a:r>
            <a:r>
              <a:rPr lang="en-US" sz="6400" dirty="0"/>
              <a:t> = 100 cubic feet = 748 gallons. This is a commonly used billing unit in California.</a:t>
            </a:r>
          </a:p>
          <a:p>
            <a:r>
              <a:rPr lang="en-US" sz="6400" b="1" dirty="0"/>
              <a:t>Capital – </a:t>
            </a:r>
            <a:r>
              <a:rPr lang="en-US" sz="6400" dirty="0"/>
              <a:t>refers to large infrastructure assets/costs such as pipelines, treatment plants, pumps, etc. </a:t>
            </a:r>
          </a:p>
          <a:p>
            <a:r>
              <a:rPr lang="en-US" sz="6400" b="1" dirty="0"/>
              <a:t>Rate</a:t>
            </a:r>
            <a:r>
              <a:rPr lang="en-US" sz="6400" dirty="0"/>
              <a:t> – The amount charged per unit of wastewater</a:t>
            </a:r>
          </a:p>
          <a:p>
            <a:r>
              <a:rPr lang="en-US" sz="6400" b="1" dirty="0"/>
              <a:t>Cost of Service </a:t>
            </a:r>
            <a:r>
              <a:rPr lang="en-US" sz="6400" dirty="0"/>
              <a:t>– The utility’s cost to provide water service to each customer class based on the demands they place on the utility</a:t>
            </a:r>
          </a:p>
          <a:p>
            <a:r>
              <a:rPr lang="en-US" sz="6400" b="1" dirty="0"/>
              <a:t>Customer Class </a:t>
            </a:r>
            <a:r>
              <a:rPr lang="en-US" sz="6400" dirty="0"/>
              <a:t>– Single Family Residential, Multifamily, Commercial and Irrigation</a:t>
            </a:r>
          </a:p>
          <a:p>
            <a:r>
              <a:rPr lang="en-US" sz="6400" b="1" dirty="0"/>
              <a:t>Volumetric rate </a:t>
            </a:r>
            <a:r>
              <a:rPr lang="en-US" sz="6400" dirty="0"/>
              <a:t>– The amount charged per unit of water used</a:t>
            </a:r>
          </a:p>
          <a:p>
            <a:r>
              <a:rPr lang="en-US" sz="6400" b="1" dirty="0"/>
              <a:t>Fixed charge </a:t>
            </a:r>
            <a:r>
              <a:rPr lang="en-US" sz="6400" dirty="0"/>
              <a:t>– The amount charged by meter size, it does not vary by water use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38AA820-B32B-42C7-8231-0712297AA2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" y="6356352"/>
            <a:ext cx="1003852" cy="365125"/>
          </a:xfrm>
        </p:spPr>
        <p:txBody>
          <a:bodyPr/>
          <a:lstStyle/>
          <a:p>
            <a:fld id="{F9A1070B-E53E-4F23-90CF-57ED1B7E60C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38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BCE99-033E-0DA5-F2F7-B523FAB2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Monthly Bill Impacts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9A4D7-EDF6-1C25-0D8C-78E20FEF5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85246F-356F-E04A-E0DF-24D469845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60" y="2127249"/>
            <a:ext cx="11510879" cy="350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54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F3500-7269-EE10-3EE0-09C32CDD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49" y="158780"/>
            <a:ext cx="10177669" cy="1249845"/>
          </a:xfrm>
        </p:spPr>
        <p:txBody>
          <a:bodyPr/>
          <a:lstStyle/>
          <a:p>
            <a:r>
              <a:rPr lang="en-US" dirty="0"/>
              <a:t>Likely 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64B141-E017-41A5-6E2E-88B509A92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792" y="1671906"/>
            <a:ext cx="4953965" cy="4358503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Why are commercial bills going up?</a:t>
            </a:r>
          </a:p>
          <a:p>
            <a:pPr marL="685165" lvl="1" indent="-227965">
              <a:buFont typeface="Arial" panose="020B0604020202020204" pitchFamily="34" charset="0"/>
              <a:buChar char="•"/>
            </a:pPr>
            <a:r>
              <a:rPr lang="en-US" dirty="0"/>
              <a:t>Commercial strengths (BOD, TSS) have been revised upward to industry best practices</a:t>
            </a:r>
          </a:p>
          <a:p>
            <a:pPr marL="685165" lvl="1" indent="-227965"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Commercial flows and strengths were trued to actual plant flows</a:t>
            </a:r>
          </a:p>
          <a:p>
            <a:pPr marL="685165" lvl="1" indent="-227965">
              <a:buFont typeface="Arial" panose="020B0604020202020204" pitchFamily="34" charset="0"/>
              <a:buChar char="•"/>
            </a:pPr>
            <a:endParaRPr lang="en-US" dirty="0"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Why are multi-family bills going down?</a:t>
            </a:r>
            <a:endParaRPr lang="en-US" dirty="0">
              <a:cs typeface="Arial"/>
            </a:endParaRPr>
          </a:p>
          <a:p>
            <a:pPr marL="685165" lvl="1" indent="-227965">
              <a:buFont typeface="Arial" panose="020B0604020202020204" pitchFamily="34" charset="0"/>
              <a:buChar char="•"/>
            </a:pPr>
            <a:r>
              <a:rPr lang="en-US" dirty="0"/>
              <a:t>Multi-family bills are now in proportion to use and assumed strength</a:t>
            </a:r>
            <a:endParaRPr lang="en-US" dirty="0">
              <a:cs typeface="Arial"/>
            </a:endParaRPr>
          </a:p>
          <a:p>
            <a:pPr marL="685165" lvl="1" indent="-227965">
              <a:buFont typeface="Arial" panose="020B0604020202020204" pitchFamily="34" charset="0"/>
              <a:buChar char="•"/>
            </a:pPr>
            <a:r>
              <a:rPr lang="en-US" dirty="0"/>
              <a:t>Cannot trace their prior derivation</a:t>
            </a:r>
            <a:endParaRPr lang="en-US" dirty="0">
              <a:cs typeface="Arial"/>
            </a:endParaRPr>
          </a:p>
          <a:p>
            <a:pPr marL="685165" lvl="1" indent="-227965">
              <a:buFont typeface="Arial" panose="020B0604020202020204" pitchFamily="34" charset="0"/>
              <a:buChar char="•"/>
            </a:pPr>
            <a:r>
              <a:rPr lang="en-US" dirty="0"/>
              <a:t>We assumed 100% of water returns to sewer</a:t>
            </a:r>
            <a:endParaRPr lang="en-US" dirty="0">
              <a:cs typeface="Arial"/>
            </a:endParaRPr>
          </a:p>
          <a:p>
            <a:pPr marL="685165" lvl="1" indent="-227965">
              <a:buFont typeface="Arial" panose="020B0604020202020204" pitchFamily="34" charset="0"/>
              <a:buChar char="•"/>
            </a:pPr>
            <a:endParaRPr lang="en-US" dirty="0">
              <a:cs typeface="Arial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Flows are tied back to the total flow at the plant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80C70-316C-77FA-829B-5494CB1851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2AEDC4-70E2-7B35-A473-CECA7BA215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7672" y="1468207"/>
            <a:ext cx="6356618" cy="40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63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74FEF7-3E62-E7BF-F6C5-76EDB22DD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Income Rate Assistance (LIRA)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935D73-1C87-6B35-CA68-E152A9564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257" y="1570009"/>
            <a:ext cx="10379267" cy="4395364"/>
          </a:xfrm>
        </p:spPr>
        <p:txBody>
          <a:bodyPr/>
          <a:lstStyle/>
          <a:p>
            <a:r>
              <a:rPr lang="en-US" dirty="0"/>
              <a:t>The City offers a Low-Income Rate Assistance (LIRA) program that provides a discounted rate for qualified customers.</a:t>
            </a:r>
          </a:p>
          <a:p>
            <a:r>
              <a:rPr lang="en-US" dirty="0"/>
              <a:t>The total amount of the discount is $26.05, with $2.55 of that being directly applicable to the Wastewater rate. The LIRA program is funded through the City’s General Fund.</a:t>
            </a:r>
          </a:p>
          <a:p>
            <a:r>
              <a:rPr lang="en-US" dirty="0"/>
              <a:t>Over the last year, the City has partnered with PG&amp;E and is now able to auto enroll customers into the LIRA program. This partnership has resulted in a 400% increase in the number of households receiving the discount, from 1,275 to 5,100.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6B911-3417-E701-F820-44A3344B4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40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E25CC-7B8C-8E32-417C-D799DE321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3" y="200128"/>
            <a:ext cx="10177669" cy="1249845"/>
          </a:xfrm>
        </p:spPr>
        <p:txBody>
          <a:bodyPr/>
          <a:lstStyle/>
          <a:p>
            <a:r>
              <a:rPr lang="en-US" sz="4000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79766F-E84F-0767-4ABF-F16BB7F9F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853" y="1565446"/>
            <a:ext cx="10177671" cy="4050511"/>
          </a:xfrm>
        </p:spPr>
        <p:txBody>
          <a:bodyPr vert="horz" lIns="0" tIns="0" rIns="0" bIns="0" rtlCol="0" anchor="t">
            <a:normAutofit/>
          </a:bodyPr>
          <a:lstStyle/>
          <a:p>
            <a:pPr marL="227965" indent="-227965"/>
            <a:r>
              <a:rPr lang="en-US" dirty="0"/>
              <a:t>City has not raised wastewater rates in </a:t>
            </a:r>
            <a:r>
              <a:rPr lang="en-US" b="1" dirty="0"/>
              <a:t>10 years</a:t>
            </a:r>
            <a:endParaRPr lang="en-US" dirty="0"/>
          </a:p>
          <a:p>
            <a:pPr marL="227965" indent="-227965"/>
            <a:r>
              <a:rPr lang="en-US" b="1" dirty="0"/>
              <a:t>Debt covenants are stressed</a:t>
            </a:r>
            <a:endParaRPr lang="en-US" b="1" dirty="0">
              <a:cs typeface="Arial"/>
            </a:endParaRPr>
          </a:p>
          <a:p>
            <a:pPr marL="227965" indent="-227965"/>
            <a:r>
              <a:rPr lang="en-US" dirty="0"/>
              <a:t>City Single Family Residential wastewater bills will still be lower than most surrounding agencies</a:t>
            </a:r>
            <a:endParaRPr lang="en-US" dirty="0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9B3F7-B635-3C01-011F-31A08C51E2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28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1D78E-4828-4A43-B5C5-E4215E5BB4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1CAA82-D57A-4039-84C1-AA06F4843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17631"/>
            <a:ext cx="12192000" cy="5505451"/>
          </a:xfrm>
        </p:spPr>
        <p:txBody>
          <a:bodyPr/>
          <a:lstStyle/>
          <a:p>
            <a:r>
              <a:rPr lang="en-US" dirty="0"/>
              <a:t>End of 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240015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"/>
          <p:cNvSpPr txBox="1">
            <a:spLocks noGrp="1"/>
          </p:cNvSpPr>
          <p:nvPr>
            <p:ph type="sldNum" idx="12"/>
          </p:nvPr>
        </p:nvSpPr>
        <p:spPr>
          <a:xfrm>
            <a:off x="1" y="6356352"/>
            <a:ext cx="10038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B40"/>
              </a:buClr>
              <a:buSzPts val="800"/>
              <a:buFont typeface="Arial"/>
              <a:buNone/>
            </a:pPr>
            <a:fld id="{00000000-1234-1234-1234-123412341234}" type="slidenum">
              <a:rPr lang="en-US" smtClean="0"/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800"/>
                <a:buFont typeface="Arial"/>
                <a:buNone/>
              </a:pPr>
              <a:t>3</a:t>
            </a:fld>
            <a:endParaRPr sz="800" b="1" i="0" u="none" strike="noStrike" cap="none">
              <a:solidFill>
                <a:srgbClr val="023B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"/>
          <p:cNvSpPr txBox="1"/>
          <p:nvPr/>
        </p:nvSpPr>
        <p:spPr>
          <a:xfrm>
            <a:off x="0" y="0"/>
            <a:ext cx="12255600" cy="112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572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B40"/>
              </a:buClr>
              <a:buSzPts val="3600"/>
              <a:buFont typeface="Georgia"/>
              <a:buNone/>
            </a:pPr>
            <a:r>
              <a:rPr lang="en-US" sz="3600" b="1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What is a Rate Study?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63" name="Google Shape;363;p5"/>
          <p:cNvSpPr txBox="1"/>
          <p:nvPr/>
        </p:nvSpPr>
        <p:spPr>
          <a:xfrm>
            <a:off x="896003" y="1413519"/>
            <a:ext cx="101778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B40"/>
              </a:buClr>
              <a:buSzPts val="2400"/>
              <a:buFont typeface="Arial"/>
              <a:buNone/>
            </a:pPr>
            <a:r>
              <a:rPr lang="en-US" sz="2500" i="0" u="none" strike="noStrike" cap="none">
                <a:solidFill>
                  <a:srgbClr val="023B4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 financial planning process to set rates that considers:</a:t>
            </a:r>
            <a:endParaRPr sz="150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grpSp>
        <p:nvGrpSpPr>
          <p:cNvPr id="364" name="Google Shape;364;p5"/>
          <p:cNvGrpSpPr/>
          <p:nvPr/>
        </p:nvGrpSpPr>
        <p:grpSpPr>
          <a:xfrm>
            <a:off x="552923" y="2592670"/>
            <a:ext cx="1409718" cy="2216268"/>
            <a:chOff x="1143834" y="2506256"/>
            <a:chExt cx="1409718" cy="2216268"/>
          </a:xfrm>
        </p:grpSpPr>
        <p:sp>
          <p:nvSpPr>
            <p:cNvPr id="365" name="Google Shape;365;p5"/>
            <p:cNvSpPr txBox="1"/>
            <p:nvPr/>
          </p:nvSpPr>
          <p:spPr>
            <a:xfrm>
              <a:off x="1283816" y="4057647"/>
              <a:ext cx="1129750" cy="664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18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023B4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Fairness &amp; Equity</a:t>
              </a:r>
              <a:endParaRPr sz="13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grpSp>
          <p:nvGrpSpPr>
            <p:cNvPr id="366" name="Google Shape;366;p5"/>
            <p:cNvGrpSpPr/>
            <p:nvPr/>
          </p:nvGrpSpPr>
          <p:grpSpPr>
            <a:xfrm>
              <a:off x="1143834" y="2506256"/>
              <a:ext cx="1409718" cy="1409718"/>
              <a:chOff x="1143834" y="2506256"/>
              <a:chExt cx="1409718" cy="1409718"/>
            </a:xfrm>
          </p:grpSpPr>
          <p:sp>
            <p:nvSpPr>
              <p:cNvPr id="367" name="Google Shape;367;p5"/>
              <p:cNvSpPr/>
              <p:nvPr/>
            </p:nvSpPr>
            <p:spPr>
              <a:xfrm>
                <a:off x="1143834" y="2506256"/>
                <a:ext cx="1409718" cy="1409718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38100" dist="12700" dir="6060000" algn="ctr" rotWithShape="0">
                  <a:srgbClr val="000000">
                    <a:alpha val="14901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23B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68" name="Google Shape;368;p5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363027" y="2903526"/>
                <a:ext cx="971328" cy="61517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69" name="Google Shape;369;p5"/>
          <p:cNvGrpSpPr/>
          <p:nvPr/>
        </p:nvGrpSpPr>
        <p:grpSpPr>
          <a:xfrm>
            <a:off x="2463020" y="2592670"/>
            <a:ext cx="1502223" cy="2216268"/>
            <a:chOff x="2696853" y="2506256"/>
            <a:chExt cx="1502223" cy="2216268"/>
          </a:xfrm>
        </p:grpSpPr>
        <p:sp>
          <p:nvSpPr>
            <p:cNvPr id="370" name="Google Shape;370;p5"/>
            <p:cNvSpPr txBox="1"/>
            <p:nvPr/>
          </p:nvSpPr>
          <p:spPr>
            <a:xfrm>
              <a:off x="2731610" y="4057647"/>
              <a:ext cx="1467466" cy="664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18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023B4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Community </a:t>
              </a:r>
              <a:endParaRPr sz="1700" b="1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18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023B4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Values</a:t>
              </a:r>
              <a:endParaRPr sz="17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grpSp>
          <p:nvGrpSpPr>
            <p:cNvPr id="371" name="Google Shape;371;p5"/>
            <p:cNvGrpSpPr/>
            <p:nvPr/>
          </p:nvGrpSpPr>
          <p:grpSpPr>
            <a:xfrm>
              <a:off x="2696853" y="2506256"/>
              <a:ext cx="1409718" cy="1409718"/>
              <a:chOff x="1143834" y="2506256"/>
              <a:chExt cx="1409718" cy="1409718"/>
            </a:xfrm>
          </p:grpSpPr>
          <p:sp>
            <p:nvSpPr>
              <p:cNvPr id="372" name="Google Shape;372;p5"/>
              <p:cNvSpPr/>
              <p:nvPr/>
            </p:nvSpPr>
            <p:spPr>
              <a:xfrm>
                <a:off x="1143834" y="2506256"/>
                <a:ext cx="1409718" cy="1409718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38100" dist="12700" dir="5400000" algn="ctr" rotWithShape="0">
                  <a:srgbClr val="000000">
                    <a:alpha val="14901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23B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73" name="Google Shape;373;p5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393813" y="2761853"/>
                <a:ext cx="909756" cy="8985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74" name="Google Shape;374;p5"/>
          <p:cNvGrpSpPr/>
          <p:nvPr/>
        </p:nvGrpSpPr>
        <p:grpSpPr>
          <a:xfrm>
            <a:off x="4311624" y="2592670"/>
            <a:ext cx="1797900" cy="2197065"/>
            <a:chOff x="4389855" y="2525371"/>
            <a:chExt cx="1797900" cy="2197065"/>
          </a:xfrm>
        </p:grpSpPr>
        <p:sp>
          <p:nvSpPr>
            <p:cNvPr id="375" name="Google Shape;375;p5"/>
            <p:cNvSpPr txBox="1"/>
            <p:nvPr/>
          </p:nvSpPr>
          <p:spPr>
            <a:xfrm>
              <a:off x="4389855" y="4057636"/>
              <a:ext cx="1797900" cy="6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1800"/>
                <a:buFont typeface="Arial"/>
                <a:buNone/>
              </a:pPr>
              <a:endParaRPr sz="1700" b="1">
                <a:solidFill>
                  <a:srgbClr val="023B4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18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023B4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Promotes Utility Financial </a:t>
              </a:r>
              <a:endParaRPr sz="1700" b="1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18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023B4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Viability</a:t>
              </a:r>
              <a:endParaRPr sz="17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grpSp>
          <p:nvGrpSpPr>
            <p:cNvPr id="376" name="Google Shape;376;p5"/>
            <p:cNvGrpSpPr/>
            <p:nvPr/>
          </p:nvGrpSpPr>
          <p:grpSpPr>
            <a:xfrm>
              <a:off x="4509491" y="2525371"/>
              <a:ext cx="1409718" cy="1409718"/>
              <a:chOff x="1143834" y="2506256"/>
              <a:chExt cx="1409718" cy="1409718"/>
            </a:xfrm>
          </p:grpSpPr>
          <p:sp>
            <p:nvSpPr>
              <p:cNvPr id="377" name="Google Shape;377;p5"/>
              <p:cNvSpPr/>
              <p:nvPr/>
            </p:nvSpPr>
            <p:spPr>
              <a:xfrm>
                <a:off x="1143834" y="2506256"/>
                <a:ext cx="1409718" cy="1409718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38100" dist="12700" dir="5400000" algn="ctr" rotWithShape="0">
                  <a:srgbClr val="000000">
                    <a:alpha val="14901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23B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78" name="Google Shape;378;p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391446" y="2753868"/>
                <a:ext cx="914494" cy="9144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79" name="Google Shape;379;p5"/>
          <p:cNvGrpSpPr/>
          <p:nvPr/>
        </p:nvGrpSpPr>
        <p:grpSpPr>
          <a:xfrm>
            <a:off x="6407777" y="2592670"/>
            <a:ext cx="1658367" cy="2505014"/>
            <a:chOff x="6323380" y="2525371"/>
            <a:chExt cx="1658367" cy="2505014"/>
          </a:xfrm>
        </p:grpSpPr>
        <p:sp>
          <p:nvSpPr>
            <p:cNvPr id="380" name="Google Shape;380;p5"/>
            <p:cNvSpPr txBox="1"/>
            <p:nvPr/>
          </p:nvSpPr>
          <p:spPr>
            <a:xfrm>
              <a:off x="6323380" y="3935085"/>
              <a:ext cx="1658367" cy="109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1800"/>
                <a:buFont typeface="Arial"/>
                <a:buNone/>
              </a:pPr>
              <a:endParaRPr sz="700" b="1">
                <a:solidFill>
                  <a:srgbClr val="023B4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18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023B4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Cover Ops and Maintenance</a:t>
              </a:r>
              <a:r>
                <a:rPr lang="en-US" sz="1800" b="0" i="0" u="none" strike="noStrike" cap="none">
                  <a:solidFill>
                    <a:srgbClr val="023B4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grpSp>
          <p:nvGrpSpPr>
            <p:cNvPr id="381" name="Google Shape;381;p5"/>
            <p:cNvGrpSpPr/>
            <p:nvPr/>
          </p:nvGrpSpPr>
          <p:grpSpPr>
            <a:xfrm>
              <a:off x="6323386" y="2525371"/>
              <a:ext cx="1409718" cy="1409718"/>
              <a:chOff x="1143834" y="2506256"/>
              <a:chExt cx="1409718" cy="1409718"/>
            </a:xfrm>
          </p:grpSpPr>
          <p:sp>
            <p:nvSpPr>
              <p:cNvPr id="382" name="Google Shape;382;p5"/>
              <p:cNvSpPr/>
              <p:nvPr/>
            </p:nvSpPr>
            <p:spPr>
              <a:xfrm>
                <a:off x="1143834" y="2506256"/>
                <a:ext cx="1409718" cy="1409718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38100" dist="12700" dir="5400000" algn="ctr" rotWithShape="0">
                  <a:srgbClr val="000000">
                    <a:alpha val="14901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23B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3" name="Google Shape;383;p5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561734" y="2712061"/>
                <a:ext cx="573914" cy="9981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84" name="Google Shape;384;p5"/>
          <p:cNvGrpSpPr/>
          <p:nvPr/>
        </p:nvGrpSpPr>
        <p:grpSpPr>
          <a:xfrm>
            <a:off x="8158649" y="2592670"/>
            <a:ext cx="1769121" cy="2447911"/>
            <a:chOff x="8051157" y="2582575"/>
            <a:chExt cx="1769121" cy="2447911"/>
          </a:xfrm>
        </p:grpSpPr>
        <p:sp>
          <p:nvSpPr>
            <p:cNvPr id="385" name="Google Shape;385;p5"/>
            <p:cNvSpPr txBox="1"/>
            <p:nvPr/>
          </p:nvSpPr>
          <p:spPr>
            <a:xfrm>
              <a:off x="8051157" y="4072286"/>
              <a:ext cx="1769121" cy="95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18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023B4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Cover Infrastructure</a:t>
              </a:r>
              <a:endParaRPr sz="1700" b="1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18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023B4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Investment</a:t>
              </a:r>
              <a:endParaRPr sz="17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grpSp>
          <p:nvGrpSpPr>
            <p:cNvPr id="386" name="Google Shape;386;p5"/>
            <p:cNvGrpSpPr/>
            <p:nvPr/>
          </p:nvGrpSpPr>
          <p:grpSpPr>
            <a:xfrm>
              <a:off x="8199993" y="2582575"/>
              <a:ext cx="1409718" cy="1409718"/>
              <a:chOff x="1143834" y="2506256"/>
              <a:chExt cx="1409718" cy="1409718"/>
            </a:xfrm>
          </p:grpSpPr>
          <p:sp>
            <p:nvSpPr>
              <p:cNvPr id="387" name="Google Shape;387;p5"/>
              <p:cNvSpPr/>
              <p:nvPr/>
            </p:nvSpPr>
            <p:spPr>
              <a:xfrm>
                <a:off x="1143834" y="2506256"/>
                <a:ext cx="1409718" cy="1409718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38100" dist="12700" dir="5400000" algn="ctr" rotWithShape="0">
                  <a:srgbClr val="000000">
                    <a:alpha val="14901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23B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8" name="Google Shape;388;p5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424346" y="2732016"/>
                <a:ext cx="848690" cy="9581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89" name="Google Shape;389;p5"/>
          <p:cNvGrpSpPr/>
          <p:nvPr/>
        </p:nvGrpSpPr>
        <p:grpSpPr>
          <a:xfrm>
            <a:off x="10212331" y="2592670"/>
            <a:ext cx="1409718" cy="1924719"/>
            <a:chOff x="9784217" y="2647929"/>
            <a:chExt cx="1409718" cy="1924719"/>
          </a:xfrm>
        </p:grpSpPr>
        <p:sp>
          <p:nvSpPr>
            <p:cNvPr id="390" name="Google Shape;390;p5"/>
            <p:cNvSpPr txBox="1"/>
            <p:nvPr/>
          </p:nvSpPr>
          <p:spPr>
            <a:xfrm>
              <a:off x="9784217" y="4207523"/>
              <a:ext cx="1409718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1800"/>
                <a:buFont typeface="Arial"/>
                <a:buNone/>
              </a:pPr>
              <a:r>
                <a:rPr lang="en-US" sz="1700" b="1" i="0" u="none" strike="noStrike" cap="none">
                  <a:solidFill>
                    <a:srgbClr val="023B4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Legally Defensible</a:t>
              </a:r>
              <a:endParaRPr sz="1300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grpSp>
          <p:nvGrpSpPr>
            <p:cNvPr id="391" name="Google Shape;391;p5"/>
            <p:cNvGrpSpPr/>
            <p:nvPr/>
          </p:nvGrpSpPr>
          <p:grpSpPr>
            <a:xfrm>
              <a:off x="9784217" y="2647929"/>
              <a:ext cx="1409718" cy="1409718"/>
              <a:chOff x="1143834" y="2506256"/>
              <a:chExt cx="1409718" cy="1409718"/>
            </a:xfrm>
          </p:grpSpPr>
          <p:sp>
            <p:nvSpPr>
              <p:cNvPr id="392" name="Google Shape;392;p5"/>
              <p:cNvSpPr/>
              <p:nvPr/>
            </p:nvSpPr>
            <p:spPr>
              <a:xfrm>
                <a:off x="1143834" y="2506256"/>
                <a:ext cx="1409718" cy="1409718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38100" dist="12700" dir="5400000" algn="ctr" rotWithShape="0">
                  <a:srgbClr val="000000">
                    <a:alpha val="14901"/>
                  </a:srgbClr>
                </a:outerShdw>
              </a:effectLst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400"/>
                  <a:buFont typeface="Arial"/>
                  <a:buNone/>
                </a:pPr>
                <a:endParaRPr sz="1400" b="1" i="0" u="none" strike="noStrike" cap="none">
                  <a:solidFill>
                    <a:srgbClr val="023B4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93" name="Google Shape;393;p5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436213" y="2798637"/>
                <a:ext cx="824956" cy="8249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94" name="Google Shape;394;p5" descr="A picture containing object, clock, sitting, computer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3852" y="6033009"/>
            <a:ext cx="2172824" cy="352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"/>
          <p:cNvSpPr txBox="1">
            <a:spLocks noGrp="1"/>
          </p:cNvSpPr>
          <p:nvPr>
            <p:ph type="body" idx="1"/>
          </p:nvPr>
        </p:nvSpPr>
        <p:spPr>
          <a:xfrm>
            <a:off x="782472" y="1639371"/>
            <a:ext cx="10177671" cy="452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227965" indent="-227965">
              <a:spcBef>
                <a:spcPts val="0"/>
              </a:spcBef>
              <a:buSzPts val="2400"/>
              <a:buFont typeface="Proxima Nova Semibold"/>
              <a:buChar char="•"/>
            </a:pPr>
            <a:r>
              <a:rPr lang="en-US" b="1" dirty="0">
                <a:latin typeface="Proxima Nova"/>
                <a:ea typeface="Proxima Nova"/>
                <a:cs typeface="Proxima Nova"/>
                <a:sym typeface="Proxima Nova"/>
              </a:rPr>
              <a:t>Rates must keep up with </a:t>
            </a:r>
            <a:r>
              <a:rPr lang="en-US" b="1" dirty="0">
                <a:latin typeface="Proxima Nova"/>
                <a:ea typeface="Proxima Nova"/>
                <a:cs typeface="Proxima Nova"/>
                <a:sym typeface="Proxima Nova"/>
                <a:extLst>
                  <a:ext uri="http://customooxmlschemas.google.com/">
                    <go:slidesCustomData xmlns:lc="http://schemas.openxmlformats.org/drawingml/2006/lockedCanvas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costs</a:t>
            </a:r>
            <a:r>
              <a:rPr lang="en-US" b="1" dirty="0">
                <a:latin typeface="Proxima Nova"/>
                <a:ea typeface="Proxima Nova"/>
                <a:cs typeface="Proxima Nova"/>
                <a:sym typeface="Proxima Nova"/>
              </a:rPr>
              <a:t> to operate the City’s wastewater system</a:t>
            </a:r>
          </a:p>
          <a:p>
            <a:pPr marL="227965" lvl="0" indent="-2279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roxima Nova Semibold"/>
              <a:buChar char="•"/>
            </a:pPr>
            <a:r>
              <a:rPr lang="en-US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The City’s wastewater utility (Enterprise Fund) is a self-funding, enterprise - is not like other government services (Police, Fire, Parks) that are funded by tax dollars from the General Fund</a:t>
            </a:r>
            <a:endParaRPr lang="en-US" dirty="0">
              <a:latin typeface="Proxima Nova Semibold"/>
              <a:ea typeface="Proxima Nova Semibold"/>
              <a:cs typeface="Proxima Nova Semibold"/>
            </a:endParaRPr>
          </a:p>
          <a:p>
            <a:pPr marL="227965" lvl="0" indent="-2279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Proxima Nova Semibold"/>
              <a:buChar char="•"/>
            </a:pPr>
            <a:r>
              <a:rPr lang="en-US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The wastewater enterprise is funded by customer rate revenue</a:t>
            </a:r>
            <a:endParaRPr lang="en-US" dirty="0">
              <a:latin typeface="Proxima Nova Semibold"/>
              <a:ea typeface="Proxima Nova Semibold"/>
              <a:cs typeface="Proxima Nova Semibold"/>
            </a:endParaRPr>
          </a:p>
          <a:p>
            <a:pPr marL="685165" lvl="1" indent="-22796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200"/>
              <a:buFont typeface="Proxima Nova Semibold"/>
              <a:buChar char="›"/>
            </a:pPr>
            <a:r>
              <a:rPr lang="en-US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It’s a non-profit business</a:t>
            </a:r>
            <a:endParaRPr lang="en-US" dirty="0">
              <a:latin typeface="Proxima Nova Semibold"/>
              <a:ea typeface="Proxima Nova Semibold"/>
              <a:cs typeface="Proxima Nova Semibold"/>
            </a:endParaRPr>
          </a:p>
          <a:p>
            <a:pPr marL="227965" indent="-227965">
              <a:spcBef>
                <a:spcPts val="500"/>
              </a:spcBef>
              <a:buSzPts val="2200"/>
              <a:buFont typeface="Proxima Nova Semibold"/>
              <a:buChar char="›"/>
            </a:pPr>
            <a:r>
              <a:rPr lang="en-US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Rate revenue pays for: </a:t>
            </a:r>
            <a:endParaRPr lang="en-US" dirty="0">
              <a:latin typeface="Proxima Nova Semibold"/>
              <a:ea typeface="Proxima Nova Semibold"/>
              <a:cs typeface="Proxima Nova Semibold"/>
            </a:endParaRPr>
          </a:p>
          <a:p>
            <a:pPr marL="685165" lvl="1" indent="-227965">
              <a:buSzPts val="2200"/>
              <a:buFont typeface="Proxima Nova Semibold"/>
              <a:buChar char="›"/>
            </a:pPr>
            <a:r>
              <a:rPr lang="en-US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O&amp;M expenses (labor, supplies, chemicals, electricity)</a:t>
            </a:r>
            <a:endParaRPr lang="en-US" dirty="0">
              <a:latin typeface="Proxima Nova Semibold"/>
              <a:ea typeface="Proxima Nova Semibold"/>
              <a:cs typeface="Proxima Nova Semibold"/>
            </a:endParaRPr>
          </a:p>
          <a:p>
            <a:pPr marL="685165" lvl="1" indent="-227965">
              <a:buSzPts val="2200"/>
              <a:buFont typeface="Proxima Nova Semibold"/>
              <a:buChar char="›"/>
            </a:pPr>
            <a:r>
              <a:rPr lang="en-US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Capital: large projects to rehabilitate pipes and the treatment plant</a:t>
            </a:r>
            <a:endParaRPr lang="en-US" dirty="0">
              <a:latin typeface="Proxima Nova Semibold"/>
              <a:ea typeface="Proxima Nova Semibold"/>
              <a:cs typeface="Proxima Nova Semibold"/>
            </a:endParaRPr>
          </a:p>
          <a:p>
            <a:pPr marL="685165" lvl="1" indent="-227965">
              <a:buSzPts val="2200"/>
              <a:buFont typeface="Proxima Nova Semibold"/>
              <a:buChar char="›"/>
            </a:pPr>
            <a:r>
              <a:rPr lang="en-US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Debt service to pay back loans</a:t>
            </a:r>
            <a:endParaRPr lang="en-US" dirty="0">
              <a:latin typeface="Proxima Nova Semibold"/>
              <a:ea typeface="Proxima Nova Semibold"/>
              <a:cs typeface="Proxima Nova Semibold"/>
            </a:endParaRPr>
          </a:p>
          <a:p>
            <a:pPr marL="685165" lvl="1" indent="-227965">
              <a:buSzPts val="2200"/>
              <a:buFont typeface="Proxima Nova Semibold"/>
              <a:buChar char="›"/>
            </a:pPr>
            <a:r>
              <a:rPr lang="en-US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Reserve funding</a:t>
            </a:r>
            <a:endParaRPr lang="en-US" dirty="0">
              <a:latin typeface="Proxima Nova Semibold"/>
              <a:ea typeface="Proxima Nova Semibold"/>
              <a:cs typeface="Proxima Nova Semibold"/>
            </a:endParaRPr>
          </a:p>
          <a:p>
            <a:pPr marL="227965" lvl="0" indent="-2279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Proxima Nova Semibold"/>
              <a:buChar char="•"/>
            </a:pPr>
            <a:r>
              <a:rPr lang="en-US" dirty="0">
                <a:latin typeface="Proxima Nova Semibold"/>
                <a:ea typeface="Proxima Nova Semibold"/>
                <a:cs typeface="Proxima Nova Semibold"/>
                <a:sym typeface="Proxima Nova Semibold"/>
              </a:rPr>
              <a:t>By law (Proposition 218), rates must be based on the cost to operate and maintain the wastewater system</a:t>
            </a:r>
            <a:endParaRPr lang="en-US" dirty="0">
              <a:latin typeface="Proxima Nova Semibold"/>
              <a:ea typeface="Proxima Nova Semibold"/>
              <a:cs typeface="Proxima Nova Semibold"/>
            </a:endParaRPr>
          </a:p>
          <a:p>
            <a:pPr marL="227965" lvl="0" indent="-755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lang="en-US" dirty="0"/>
          </a:p>
        </p:txBody>
      </p:sp>
      <p:sp>
        <p:nvSpPr>
          <p:cNvPr id="401" name="Google Shape;401;p6"/>
          <p:cNvSpPr txBox="1">
            <a:spLocks noGrp="1"/>
          </p:cNvSpPr>
          <p:nvPr>
            <p:ph type="sldNum" idx="12"/>
          </p:nvPr>
        </p:nvSpPr>
        <p:spPr>
          <a:xfrm>
            <a:off x="1" y="6356352"/>
            <a:ext cx="10038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B40"/>
              </a:buClr>
              <a:buSzPts val="800"/>
              <a:buFont typeface="Arial"/>
              <a:buNone/>
            </a:pPr>
            <a:fld id="{00000000-1234-1234-1234-123412341234}" type="slidenum">
              <a:rPr lang="en-US" smtClean="0"/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3B40"/>
                </a:buClr>
                <a:buSzPts val="800"/>
                <a:buFont typeface="Arial"/>
                <a:buNone/>
              </a:pPr>
              <a:t>4</a:t>
            </a:fld>
            <a:endParaRPr sz="800" b="1" i="0" u="none" strike="noStrike" cap="none">
              <a:solidFill>
                <a:srgbClr val="023B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62;p5">
            <a:extLst>
              <a:ext uri="{FF2B5EF4-FFF2-40B4-BE49-F238E27FC236}">
                <a16:creationId xmlns:a16="http://schemas.microsoft.com/office/drawing/2014/main" id="{66F0B680-95B2-984A-B9BC-9F8BE7453EB3}"/>
              </a:ext>
            </a:extLst>
          </p:cNvPr>
          <p:cNvSpPr txBox="1"/>
          <p:nvPr/>
        </p:nvSpPr>
        <p:spPr>
          <a:xfrm>
            <a:off x="0" y="0"/>
            <a:ext cx="12255600" cy="112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572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B40"/>
              </a:buClr>
              <a:buSzPts val="3600"/>
              <a:buFont typeface="Georgia"/>
              <a:buNone/>
            </a:pPr>
            <a:r>
              <a:rPr lang="en-US" sz="3200" b="1" i="0" u="none" strike="noStrike" cap="none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rPr>
              <a:t>Why would the City do a wastewater rate study?</a:t>
            </a:r>
            <a:endParaRPr lang="en-US" sz="16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3EA229-ECB3-4969-982A-03830D40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65" y="376461"/>
            <a:ext cx="10177669" cy="1249845"/>
          </a:xfrm>
        </p:spPr>
        <p:txBody>
          <a:bodyPr/>
          <a:lstStyle/>
          <a:p>
            <a:r>
              <a:rPr lang="en-US"/>
              <a:t>Why Do Rates Need to be Adjusted?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BA900F-16C6-49A4-B991-9CD85B0BB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3852" y="1626306"/>
            <a:ext cx="5970879" cy="4962363"/>
          </a:xfrm>
        </p:spPr>
        <p:txBody>
          <a:bodyPr vert="horz" lIns="0" tIns="0" rIns="0" bIns="0" rtlCol="0" anchor="t">
            <a:normAutofit/>
          </a:bodyPr>
          <a:lstStyle/>
          <a:p>
            <a:pPr marL="227965" indent="-227965"/>
            <a:r>
              <a:rPr lang="en-US" b="1" dirty="0"/>
              <a:t>City has not raised wastewater rates since 2013!</a:t>
            </a:r>
            <a:endParaRPr lang="en-US" b="1" dirty="0">
              <a:cs typeface="Arial"/>
            </a:endParaRPr>
          </a:p>
          <a:p>
            <a:pPr marL="227965" indent="-227965"/>
            <a:r>
              <a:rPr lang="en-US" b="1" dirty="0"/>
              <a:t>City must meet  bond  covenants - debt coverage requirement (1.20)</a:t>
            </a:r>
            <a:endParaRPr lang="en-US" dirty="0"/>
          </a:p>
          <a:p>
            <a:pPr marL="227965" indent="-227965"/>
            <a:r>
              <a:rPr lang="en-US" dirty="0"/>
              <a:t>Inflation since then: about 32%</a:t>
            </a:r>
            <a:endParaRPr lang="en-US" dirty="0">
              <a:cs typeface="Arial"/>
            </a:endParaRPr>
          </a:p>
          <a:p>
            <a:pPr marL="227965" indent="-227965"/>
            <a:r>
              <a:rPr lang="en-US" dirty="0"/>
              <a:t>Lots of capital projects planned that need to be funded</a:t>
            </a:r>
            <a:endParaRPr lang="en-US" dirty="0">
              <a:cs typeface="Arial"/>
            </a:endParaRPr>
          </a:p>
          <a:p>
            <a:pPr marL="227965" indent="-227965"/>
            <a:r>
              <a:rPr lang="en-US" dirty="0"/>
              <a:t>New staff</a:t>
            </a:r>
            <a:endParaRPr lang="en-US" dirty="0">
              <a:cs typeface="Arial"/>
            </a:endParaRPr>
          </a:p>
          <a:p>
            <a:pPr marL="227965" indent="-227965"/>
            <a:r>
              <a:rPr lang="en-US" dirty="0"/>
              <a:t>Wastewater desalination project</a:t>
            </a:r>
            <a:endParaRPr lang="en-US" dirty="0">
              <a:cs typeface="Arial"/>
            </a:endParaRPr>
          </a:p>
          <a:p>
            <a:pPr marL="227965" indent="-227965"/>
            <a:r>
              <a:rPr lang="en-US" dirty="0"/>
              <a:t>City has some of the lowest wastewater charges around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D030EE-29EF-4A3A-8E87-A0D731FE85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F90F40F-6532-859C-92D6-A68AECAFF5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4669" y="2092533"/>
            <a:ext cx="3582116" cy="354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38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A17155-FFB7-4B3A-BE04-AFA7E17E6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9" y="244103"/>
            <a:ext cx="10177669" cy="908838"/>
          </a:xfrm>
        </p:spPr>
        <p:txBody>
          <a:bodyPr/>
          <a:lstStyle/>
          <a:p>
            <a:r>
              <a:rPr lang="en-US" dirty="0"/>
              <a:t>Utility Rates vs Other Goods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F3F6EC-A518-469D-A414-699760E99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3852" y="1152941"/>
            <a:ext cx="9908813" cy="504907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84D61-81CD-4B0A-893C-779D1D8272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515DE-79D4-4A2A-A29F-46DE7947EA15}"/>
              </a:ext>
            </a:extLst>
          </p:cNvPr>
          <p:cNvSpPr txBox="1"/>
          <p:nvPr/>
        </p:nvSpPr>
        <p:spPr>
          <a:xfrm>
            <a:off x="1173282" y="6119695"/>
            <a:ext cx="9768258" cy="287827"/>
          </a:xfrm>
          <a:prstGeom prst="rect">
            <a:avLst/>
          </a:prstGeom>
          <a:noFill/>
        </p:spPr>
        <p:txBody>
          <a:bodyPr wrap="square" lIns="0" tIns="36000" rIns="216000" bIns="36000" rtlCol="0">
            <a:spAutoFit/>
          </a:bodyPr>
          <a:lstStyle/>
          <a:p>
            <a:pPr algn="l">
              <a:lnSpc>
                <a:spcPct val="130000"/>
              </a:lnSpc>
              <a:spcBef>
                <a:spcPts val="1000"/>
              </a:spcBef>
            </a:pPr>
            <a:r>
              <a:rPr lang="en-US" sz="1200" dirty="0"/>
              <a:t>CBS News article: “Water costs are rising across the US – here is why”, August 27, 2019</a:t>
            </a:r>
          </a:p>
        </p:txBody>
      </p:sp>
    </p:spTree>
    <p:extLst>
      <p:ext uri="{BB962C8B-B14F-4D97-AF65-F5344CB8AC3E}">
        <p14:creationId xmlns:p14="http://schemas.microsoft.com/office/powerpoint/2010/main" val="23046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096086-5F9B-423F-5405-6724110B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40" y="425975"/>
            <a:ext cx="5613720" cy="1229464"/>
          </a:xfrm>
        </p:spPr>
        <p:txBody>
          <a:bodyPr/>
          <a:lstStyle/>
          <a:p>
            <a:r>
              <a:rPr lang="en-US" dirty="0"/>
              <a:t>Critical Capital Needs – not currently funded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ED344-64CD-562B-D7CF-434418B56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3539" y="2149420"/>
            <a:ext cx="5613721" cy="42069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b="1" dirty="0"/>
              <a:t>CRITICAL NEEDS – </a:t>
            </a:r>
            <a:r>
              <a:rPr lang="en-US" sz="2200" dirty="0"/>
              <a:t>not currently funded</a:t>
            </a:r>
            <a:endParaRPr lang="en-US" sz="22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9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Emergency Storage Basin – vegetation</a:t>
            </a:r>
          </a:p>
          <a:p>
            <a:pPr marL="747713" lvl="1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500" dirty="0"/>
              <a:t>Capacity has been reduced – needs cleaning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Pipe Gallery - erosion</a:t>
            </a:r>
          </a:p>
          <a:p>
            <a:pPr marL="525462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Need to repair/replace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Pond 1 – full and compacted</a:t>
            </a:r>
          </a:p>
          <a:p>
            <a:pPr marL="525462" lvl="1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 Need to allow it to dry out and then remove.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PLC and Control Systems – out of date/no longer supported by manufacturer.</a:t>
            </a:r>
          </a:p>
          <a:p>
            <a:pPr marL="525462" lvl="2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Need to replace </a:t>
            </a:r>
          </a:p>
          <a:p>
            <a:pPr marL="285750" lvl="2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Disinfection unit – outdated, made to fit for the Recycled Water Project.</a:t>
            </a:r>
          </a:p>
          <a:p>
            <a:pPr marL="525462" lvl="3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Needs to be upgraded</a:t>
            </a:r>
          </a:p>
          <a:p>
            <a:pPr marL="285750" lvl="2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New Contact Basin – modifications needed.</a:t>
            </a:r>
          </a:p>
          <a:p>
            <a:pPr marL="525462" lvl="3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May require Ultraviolet instead of chlorine</a:t>
            </a:r>
          </a:p>
          <a:p>
            <a:pPr marL="285750" lvl="3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Old Concrete Tanks and Structures – need demolition</a:t>
            </a:r>
          </a:p>
          <a:p>
            <a:pPr marL="285750" lvl="3" indent="-28575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1600" dirty="0"/>
              <a:t>CMMS – improved efficiencies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E77D1-2010-4712-D06C-FB6814AF57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03619-52DC-33BC-2AA7-F9562294D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882" y="232520"/>
            <a:ext cx="4652618" cy="2845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760E-0AA4-38D6-6938-17BA80462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38882" y="3205681"/>
            <a:ext cx="4615622" cy="32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1D78E-4828-4A43-B5C5-E4215E5BB4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1070B-E53E-4F23-90CF-57ED1B7E60C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1CAA82-D57A-4039-84C1-AA06F4843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03019"/>
            <a:ext cx="12192000" cy="5505451"/>
          </a:xfrm>
        </p:spPr>
        <p:txBody>
          <a:bodyPr/>
          <a:lstStyle/>
          <a:p>
            <a:r>
              <a:rPr lang="en-US" dirty="0"/>
              <a:t>Financial Plan</a:t>
            </a:r>
          </a:p>
        </p:txBody>
      </p:sp>
    </p:spTree>
    <p:extLst>
      <p:ext uri="{BB962C8B-B14F-4D97-AF65-F5344CB8AC3E}">
        <p14:creationId xmlns:p14="http://schemas.microsoft.com/office/powerpoint/2010/main" val="3286618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40E104-449B-A1AE-FE71-0B599350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852" y="587476"/>
            <a:ext cx="10177669" cy="1249845"/>
          </a:xfrm>
        </p:spPr>
        <p:txBody>
          <a:bodyPr anchor="t">
            <a:normAutofit/>
          </a:bodyPr>
          <a:lstStyle/>
          <a:p>
            <a:r>
              <a:rPr lang="en-US" dirty="0"/>
              <a:t>Financial Plan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76DD5E-D8F9-CCC2-2592-E70DDD000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321" y="1837321"/>
            <a:ext cx="5537480" cy="41008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023B40"/>
                </a:solidFill>
              </a:rPr>
              <a:t>Projects revenue and expenses to assess if revenue is sufficient to fund operations (expenses)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023B40"/>
                </a:solidFill>
              </a:rPr>
              <a:t>If not, we increase revenue to fund anticipated wastewater collection and treatment costs: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23B40"/>
                </a:solidFill>
              </a:rPr>
              <a:t>O&amp;M – chemicals, labor, parts, supplies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23B40"/>
                </a:solidFill>
              </a:rPr>
              <a:t>Capital – large projects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23B40"/>
                </a:solidFill>
              </a:rPr>
              <a:t>Reserves – O&amp;M and capital reserves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F6003-9A2F-9F66-48EB-DE87843EA1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" y="6356352"/>
            <a:ext cx="100385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9A1070B-E53E-4F23-90CF-57ED1B7E60C0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pic>
        <p:nvPicPr>
          <p:cNvPr id="3" name="Picture 3" descr="A picture containing ground, outdoor, dirty, curb&#10;&#10;Description automatically generated">
            <a:extLst>
              <a:ext uri="{FF2B5EF4-FFF2-40B4-BE49-F238E27FC236}">
                <a16:creationId xmlns:a16="http://schemas.microsoft.com/office/drawing/2014/main" id="{2B29DEC3-CC83-8513-3E9A-CC5B4CA19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833" y="5644"/>
            <a:ext cx="5117859" cy="68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29709"/>
      </p:ext>
    </p:extLst>
  </p:cSld>
  <p:clrMapOvr>
    <a:masterClrMapping/>
  </p:clrMapOvr>
</p:sld>
</file>

<file path=ppt/theme/theme1.xml><?xml version="1.0" encoding="utf-8"?>
<a:theme xmlns:a="http://schemas.openxmlformats.org/drawingml/2006/main" name="Raftelis PowerPoint Template">
  <a:themeElements>
    <a:clrScheme name="Rafelis Colors">
      <a:dk1>
        <a:srgbClr val="023B40"/>
      </a:dk1>
      <a:lt1>
        <a:srgbClr val="F0F0F0"/>
      </a:lt1>
      <a:dk2>
        <a:srgbClr val="023B40"/>
      </a:dk2>
      <a:lt2>
        <a:srgbClr val="FEFFFF"/>
      </a:lt2>
      <a:accent1>
        <a:srgbClr val="3DCCD5"/>
      </a:accent1>
      <a:accent2>
        <a:srgbClr val="02A787"/>
      </a:accent2>
      <a:accent3>
        <a:srgbClr val="8ACEAF"/>
      </a:accent3>
      <a:accent4>
        <a:srgbClr val="F1564B"/>
      </a:accent4>
      <a:accent5>
        <a:srgbClr val="E08272"/>
      </a:accent5>
      <a:accent6>
        <a:srgbClr val="F7D342"/>
      </a:accent6>
      <a:hlink>
        <a:srgbClr val="3DCCD5"/>
      </a:hlink>
      <a:folHlink>
        <a:srgbClr val="6D8076"/>
      </a:folHlink>
    </a:clrScheme>
    <a:fontScheme name="Rafteli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l">
          <a:lnSpc>
            <a:spcPct val="130000"/>
          </a:lnSpc>
          <a:spcBef>
            <a:spcPts val="1000"/>
          </a:spcBef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bbffff-ae4b-4c86-ab35-4e5bf5b10431">
      <Terms xmlns="http://schemas.microsoft.com/office/infopath/2007/PartnerControls"/>
    </lcf76f155ced4ddcb4097134ff3c332f>
    <TaxCatchAll xmlns="7ad5aa3c-e996-4f6e-8b76-567088a87aa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A0547428A1DE40869872B2EB42E4C5" ma:contentTypeVersion="13" ma:contentTypeDescription="Create a new document." ma:contentTypeScope="" ma:versionID="e284a28aebce3983daa34b1aa4e003c4">
  <xsd:schema xmlns:xsd="http://www.w3.org/2001/XMLSchema" xmlns:xs="http://www.w3.org/2001/XMLSchema" xmlns:p="http://schemas.microsoft.com/office/2006/metadata/properties" xmlns:ns2="69bbffff-ae4b-4c86-ab35-4e5bf5b10431" xmlns:ns3="7ad5aa3c-e996-4f6e-8b76-567088a87aa1" targetNamespace="http://schemas.microsoft.com/office/2006/metadata/properties" ma:root="true" ma:fieldsID="20e10673a49a43eb413bf393544be436" ns2:_="" ns3:_="">
    <xsd:import namespace="69bbffff-ae4b-4c86-ab35-4e5bf5b10431"/>
    <xsd:import namespace="7ad5aa3c-e996-4f6e-8b76-567088a87a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bffff-ae4b-4c86-ab35-4e5bf5b10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00d192-4cb7-43e2-821b-9ecdc30ca9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5aa3c-e996-4f6e-8b76-567088a87a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c06389b-72d0-4c04-bbd7-a4d197eee8a9}" ma:internalName="TaxCatchAll" ma:showField="CatchAllData" ma:web="7ad5aa3c-e996-4f6e-8b76-567088a87a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478DA0-6B06-4186-8EE6-626C84D5EB0D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7ad5aa3c-e996-4f6e-8b76-567088a87aa1"/>
    <ds:schemaRef ds:uri="http://purl.org/dc/dcmitype/"/>
    <ds:schemaRef ds:uri="http://purl.org/dc/elements/1.1/"/>
    <ds:schemaRef ds:uri="http://schemas.microsoft.com/office/2006/metadata/properties"/>
    <ds:schemaRef ds:uri="69bbffff-ae4b-4c86-ab35-4e5bf5b1043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C1C9290-9E60-4FB8-A3AC-3A6390F326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7C6267-2B75-4EDA-85F1-AE31E2F1CC0C}">
  <ds:schemaRefs>
    <ds:schemaRef ds:uri="69bbffff-ae4b-4c86-ab35-4e5bf5b10431"/>
    <ds:schemaRef ds:uri="7ad5aa3c-e996-4f6e-8b76-567088a87a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3158</TotalTime>
  <Words>1157</Words>
  <Application>Microsoft Office PowerPoint</Application>
  <PresentationFormat>Widescreen</PresentationFormat>
  <Paragraphs>157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Georgia</vt:lpstr>
      <vt:lpstr>Proxima Nova</vt:lpstr>
      <vt:lpstr>Proxima Nova Semibold</vt:lpstr>
      <vt:lpstr>Raftelis PowerPoint Template</vt:lpstr>
      <vt:lpstr>City of Tracy</vt:lpstr>
      <vt:lpstr>Terms You May Hear Tonight</vt:lpstr>
      <vt:lpstr>PowerPoint Presentation</vt:lpstr>
      <vt:lpstr>PowerPoint Presentation</vt:lpstr>
      <vt:lpstr>Why Do Rates Need to be Adjusted?</vt:lpstr>
      <vt:lpstr>Utility Rates vs Other Goods</vt:lpstr>
      <vt:lpstr>Critical Capital Needs – not currently funded</vt:lpstr>
      <vt:lpstr>PowerPoint Presentation</vt:lpstr>
      <vt:lpstr>Financial Plan</vt:lpstr>
      <vt:lpstr>Reserves and Debt Coverage </vt:lpstr>
      <vt:lpstr>What if You Do Not Increase Rates?</vt:lpstr>
      <vt:lpstr>Proposed Revenue Adjustments</vt:lpstr>
      <vt:lpstr>Financial Health with Revenue Adjustments</vt:lpstr>
      <vt:lpstr>PowerPoint Presentation</vt:lpstr>
      <vt:lpstr>What Affects the Cost to Serve a Customer Class?</vt:lpstr>
      <vt:lpstr>Current Rates</vt:lpstr>
      <vt:lpstr>Proposed Wastewater Rates</vt:lpstr>
      <vt:lpstr>PowerPoint Presentation</vt:lpstr>
      <vt:lpstr>Wastewater Bill Survey</vt:lpstr>
      <vt:lpstr>Monthly Bill Impacts</vt:lpstr>
      <vt:lpstr>Likely Questions</vt:lpstr>
      <vt:lpstr>Low Income Rate Assistance (LIRA)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Voodoo Powerpoint</dc:title>
  <dc:subject/>
  <dc:creator>Nancy Phan</dc:creator>
  <cp:keywords/>
  <dc:description/>
  <cp:lastModifiedBy>Sara Cowell</cp:lastModifiedBy>
  <cp:revision>144</cp:revision>
  <dcterms:created xsi:type="dcterms:W3CDTF">2017-07-25T02:03:18Z</dcterms:created>
  <dcterms:modified xsi:type="dcterms:W3CDTF">2023-07-20T17:47:40Z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0x010100E7A0547428A1DE40869872B2EB42E4C5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