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0"/>
  </p:notesMasterIdLst>
  <p:sldIdLst>
    <p:sldId id="357" r:id="rId2"/>
    <p:sldId id="378" r:id="rId3"/>
    <p:sldId id="360" r:id="rId4"/>
    <p:sldId id="358" r:id="rId5"/>
    <p:sldId id="369" r:id="rId6"/>
    <p:sldId id="370" r:id="rId7"/>
    <p:sldId id="371" r:id="rId8"/>
    <p:sldId id="372" r:id="rId9"/>
    <p:sldId id="373" r:id="rId10"/>
    <p:sldId id="368" r:id="rId11"/>
    <p:sldId id="374" r:id="rId12"/>
    <p:sldId id="381" r:id="rId13"/>
    <p:sldId id="382" r:id="rId14"/>
    <p:sldId id="383" r:id="rId15"/>
    <p:sldId id="375" r:id="rId16"/>
    <p:sldId id="376" r:id="rId17"/>
    <p:sldId id="377" r:id="rId18"/>
    <p:sldId id="379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Humanst521 BT" panose="020B0602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7FB"/>
    <a:srgbClr val="FFFFFF"/>
    <a:srgbClr val="DCF2FF"/>
    <a:srgbClr val="8B8585"/>
    <a:srgbClr val="76D4EA"/>
    <a:srgbClr val="4492D4"/>
    <a:srgbClr val="1968B2"/>
    <a:srgbClr val="A8E4F2"/>
    <a:srgbClr val="DCEFFE"/>
    <a:srgbClr val="C5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9BA29C-2691-445E-837C-1265CDB15294}" v="10" dt="2023-08-03T23:30:47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26" autoAdjust="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>
        <p:guide orient="horz" pos="9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A219CC-9FA9-48A0-9D3D-7006D5134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66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609600"/>
            <a:ext cx="10972800" cy="60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1" spc="-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09600" y="1219200"/>
            <a:ext cx="109728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spc="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00219"/>
            <a:ext cx="2156974" cy="49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68496"/>
            <a:ext cx="2057400" cy="24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447800"/>
          </a:xfrm>
        </p:spPr>
        <p:txBody>
          <a:bodyPr anchor="t" anchorCtr="0"/>
          <a:lstStyle>
            <a:lvl1pPr>
              <a:lnSpc>
                <a:spcPct val="90000"/>
              </a:lnSpc>
              <a:defRPr sz="320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0" y="457200"/>
            <a:ext cx="6275917" cy="6096000"/>
          </a:xfr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lIns="182880" tIns="137160" rIns="182880"/>
          <a:lstStyle>
            <a:lvl1pPr>
              <a:defRPr sz="2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1981200"/>
            <a:ext cx="3932767" cy="45720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2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10515600" cy="685800"/>
          </a:xfr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317" y="1615562"/>
            <a:ext cx="3382936" cy="3413639"/>
          </a:xfrm>
          <a:ln w="12700">
            <a:solidFill>
              <a:schemeClr val="bg1"/>
            </a:solidFill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406649" y="1615562"/>
            <a:ext cx="3382936" cy="3413639"/>
          </a:xfrm>
          <a:ln w="12700">
            <a:solidFill>
              <a:schemeClr val="bg1"/>
            </a:solidFill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7972983" y="1615562"/>
            <a:ext cx="3382935" cy="3413637"/>
          </a:xfrm>
          <a:ln w="12700">
            <a:solidFill>
              <a:schemeClr val="bg1"/>
            </a:solidFill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199" y="5188527"/>
            <a:ext cx="3394365" cy="4572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/>
          </p:nvPr>
        </p:nvSpPr>
        <p:spPr>
          <a:xfrm>
            <a:off x="4405745" y="5188527"/>
            <a:ext cx="3387437" cy="4572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7980218" y="5188527"/>
            <a:ext cx="3387437" cy="4572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66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10515600" cy="685800"/>
          </a:xfrm>
        </p:spPr>
        <p:txBody>
          <a:bodyPr anchor="b"/>
          <a:lstStyle>
            <a:lvl1pPr algn="l">
              <a:lnSpc>
                <a:spcPct val="90000"/>
              </a:lnSpc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317" y="1615562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5334000"/>
            <a:ext cx="10515600" cy="4572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406649" y="1615562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7972983" y="1615562"/>
            <a:ext cx="3382935" cy="1716720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40317" y="3474780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406649" y="3474780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7972983" y="3474780"/>
            <a:ext cx="3382935" cy="1716720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89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22830"/>
          </a:xfrm>
          <a:ln w="1270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12192000" cy="685800"/>
          </a:xfrm>
          <a:solidFill>
            <a:schemeClr val="tx1"/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24000"/>
            <a:ext cx="11176000" cy="4800600"/>
          </a:xfrm>
        </p:spPr>
        <p:txBody>
          <a:bodyPr/>
          <a:lstStyle>
            <a:lvl1pPr marL="228600" indent="-228600">
              <a:lnSpc>
                <a:spcPct val="95000"/>
              </a:lnSpc>
              <a:spcBef>
                <a:spcPts val="1800"/>
              </a:spcBef>
              <a:buSzPct val="82000"/>
              <a:buFont typeface="Arial" panose="020B0604020202020204" pitchFamily="34" charset="0"/>
              <a:buChar char="•"/>
              <a:defRPr/>
            </a:lvl1pPr>
            <a:lvl2pPr marL="685800" indent="-283464">
              <a:lnSpc>
                <a:spcPct val="95000"/>
              </a:lnSpc>
              <a:spcBef>
                <a:spcPts val="1200"/>
              </a:spcBef>
              <a:buFont typeface="Segoe UI" panose="020B0502040204020203" pitchFamily="34" charset="0"/>
              <a:buChar char="−"/>
              <a:defRPr/>
            </a:lvl2pPr>
            <a:lvl3pPr marL="1097280" indent="-228600">
              <a:lnSpc>
                <a:spcPct val="95000"/>
              </a:lnSpc>
              <a:spcBef>
                <a:spcPts val="8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/>
            </a:lvl3pPr>
            <a:lvl4pPr marL="1100138" indent="-265113">
              <a:buClr>
                <a:srgbClr val="6699FF"/>
              </a:buClr>
              <a:buSzPct val="94000"/>
              <a:buFont typeface="Wingdings" panose="05000000000000000000" pitchFamily="2" charset="2"/>
              <a:buChar char="§"/>
              <a:defRPr/>
            </a:lvl4pPr>
            <a:lvl5pPr marL="1420813" indent="-30162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71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331527" y="5389418"/>
            <a:ext cx="5320146" cy="56803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0" spc="-50" baseline="0">
                <a:solidFill>
                  <a:srgbClr val="1968B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divider</a:t>
            </a:r>
          </a:p>
        </p:txBody>
      </p:sp>
    </p:spTree>
    <p:extLst>
      <p:ext uri="{BB962C8B-B14F-4D97-AF65-F5344CB8AC3E}">
        <p14:creationId xmlns:p14="http://schemas.microsoft.com/office/powerpoint/2010/main" val="7335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00200"/>
            <a:ext cx="5486400" cy="4800600"/>
          </a:xfrm>
        </p:spPr>
        <p:txBody>
          <a:bodyPr/>
          <a:lstStyle>
            <a:lvl2pPr marL="571500" indent="-280988">
              <a:defRPr/>
            </a:lvl2pPr>
            <a:lvl3pPr marL="862013" indent="-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486400" cy="4800600"/>
          </a:xfrm>
        </p:spPr>
        <p:txBody>
          <a:bodyPr/>
          <a:lstStyle>
            <a:lvl2pPr marL="571500" indent="-280988">
              <a:defRPr/>
            </a:lvl2pPr>
            <a:lvl3pPr marL="862013" indent="-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60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61" y="4508312"/>
            <a:ext cx="12273344" cy="151148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371600"/>
            <a:ext cx="5183717" cy="5029200"/>
          </a:xfrm>
          <a:solidFill>
            <a:srgbClr val="FFFFFF"/>
          </a:solidFill>
          <a:ln>
            <a:solidFill>
              <a:srgbClr val="76D4EA"/>
            </a:solidFill>
          </a:ln>
        </p:spPr>
        <p:txBody>
          <a:bodyPr lIns="137160" tIns="1005840" rIns="137160"/>
          <a:lstStyle>
            <a:lvl1pPr>
              <a:defRPr sz="2200"/>
            </a:lvl1pPr>
            <a:lvl2pPr marL="571500" indent="-280988">
              <a:defRPr sz="2000"/>
            </a:lvl2pPr>
            <a:lvl3pPr marL="862013" indent="-228600"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1371600"/>
            <a:ext cx="5158316" cy="5029200"/>
          </a:xfrm>
          <a:solidFill>
            <a:srgbClr val="FFFFFF"/>
          </a:solidFill>
          <a:ln>
            <a:solidFill>
              <a:srgbClr val="76D4EA"/>
            </a:solidFill>
          </a:ln>
        </p:spPr>
        <p:txBody>
          <a:bodyPr lIns="137160" tIns="1005840" rIns="137160"/>
          <a:lstStyle>
            <a:lvl1pPr>
              <a:defRPr sz="2200"/>
            </a:lvl1pPr>
            <a:lvl2pPr marL="571500" indent="-280988">
              <a:defRPr sz="2000"/>
            </a:lvl2pPr>
            <a:lvl3pPr marL="862013" indent="-228600"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528764"/>
            <a:ext cx="5158316" cy="681037"/>
          </a:xfrm>
          <a:solidFill>
            <a:schemeClr val="tx1"/>
          </a:solidFill>
          <a:ln>
            <a:solidFill>
              <a:srgbClr val="76D4EA"/>
            </a:solidFill>
          </a:ln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8764"/>
            <a:ext cx="5183717" cy="681037"/>
          </a:xfrm>
          <a:solidFill>
            <a:schemeClr val="tx1"/>
          </a:solidFill>
          <a:ln>
            <a:solidFill>
              <a:srgbClr val="76D4EA"/>
            </a:solidFill>
          </a:ln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8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31261" y="4540324"/>
            <a:ext cx="12235504" cy="2317676"/>
          </a:xfrm>
          <a:custGeom>
            <a:avLst/>
            <a:gdLst>
              <a:gd name="connsiteX0" fmla="*/ 0 w 9167446"/>
              <a:gd name="connsiteY0" fmla="*/ 0 h 2349688"/>
              <a:gd name="connsiteX1" fmla="*/ 9167446 w 9167446"/>
              <a:gd name="connsiteY1" fmla="*/ 0 h 2349688"/>
              <a:gd name="connsiteX2" fmla="*/ 9167446 w 9167446"/>
              <a:gd name="connsiteY2" fmla="*/ 2349688 h 2349688"/>
              <a:gd name="connsiteX3" fmla="*/ 0 w 9167446"/>
              <a:gd name="connsiteY3" fmla="*/ 2349688 h 2349688"/>
              <a:gd name="connsiteX4" fmla="*/ 0 w 9167446"/>
              <a:gd name="connsiteY4" fmla="*/ 0 h 2349688"/>
              <a:gd name="connsiteX0" fmla="*/ 0 w 9167446"/>
              <a:gd name="connsiteY0" fmla="*/ 0 h 2349688"/>
              <a:gd name="connsiteX1" fmla="*/ 9167446 w 9167446"/>
              <a:gd name="connsiteY1" fmla="*/ 0 h 2349688"/>
              <a:gd name="connsiteX2" fmla="*/ 9158654 w 9167446"/>
              <a:gd name="connsiteY2" fmla="*/ 775865 h 2349688"/>
              <a:gd name="connsiteX3" fmla="*/ 9167446 w 9167446"/>
              <a:gd name="connsiteY3" fmla="*/ 2349688 h 2349688"/>
              <a:gd name="connsiteX4" fmla="*/ 0 w 9167446"/>
              <a:gd name="connsiteY4" fmla="*/ 2349688 h 2349688"/>
              <a:gd name="connsiteX5" fmla="*/ 0 w 9167446"/>
              <a:gd name="connsiteY5" fmla="*/ 0 h 2349688"/>
              <a:gd name="connsiteX0" fmla="*/ 0 w 9167446"/>
              <a:gd name="connsiteY0" fmla="*/ 0 h 2349688"/>
              <a:gd name="connsiteX1" fmla="*/ 8015653 w 9167446"/>
              <a:gd name="connsiteY1" fmla="*/ 624254 h 2349688"/>
              <a:gd name="connsiteX2" fmla="*/ 9158654 w 9167446"/>
              <a:gd name="connsiteY2" fmla="*/ 775865 h 2349688"/>
              <a:gd name="connsiteX3" fmla="*/ 9167446 w 9167446"/>
              <a:gd name="connsiteY3" fmla="*/ 2349688 h 2349688"/>
              <a:gd name="connsiteX4" fmla="*/ 0 w 9167446"/>
              <a:gd name="connsiteY4" fmla="*/ 2349688 h 2349688"/>
              <a:gd name="connsiteX5" fmla="*/ 0 w 9167446"/>
              <a:gd name="connsiteY5" fmla="*/ 0 h 2349688"/>
              <a:gd name="connsiteX0" fmla="*/ 0 w 9167446"/>
              <a:gd name="connsiteY0" fmla="*/ 0 h 2349688"/>
              <a:gd name="connsiteX1" fmla="*/ 2960077 w 9167446"/>
              <a:gd name="connsiteY1" fmla="*/ 230742 h 2349688"/>
              <a:gd name="connsiteX2" fmla="*/ 8015653 w 9167446"/>
              <a:gd name="connsiteY2" fmla="*/ 624254 h 2349688"/>
              <a:gd name="connsiteX3" fmla="*/ 9158654 w 9167446"/>
              <a:gd name="connsiteY3" fmla="*/ 775865 h 2349688"/>
              <a:gd name="connsiteX4" fmla="*/ 9167446 w 9167446"/>
              <a:gd name="connsiteY4" fmla="*/ 2349688 h 2349688"/>
              <a:gd name="connsiteX5" fmla="*/ 0 w 9167446"/>
              <a:gd name="connsiteY5" fmla="*/ 2349688 h 2349688"/>
              <a:gd name="connsiteX6" fmla="*/ 0 w 9167446"/>
              <a:gd name="connsiteY6" fmla="*/ 0 h 2349688"/>
              <a:gd name="connsiteX0" fmla="*/ 0 w 9167446"/>
              <a:gd name="connsiteY0" fmla="*/ 1061727 h 2118946"/>
              <a:gd name="connsiteX1" fmla="*/ 2960077 w 9167446"/>
              <a:gd name="connsiteY1" fmla="*/ 0 h 2118946"/>
              <a:gd name="connsiteX2" fmla="*/ 8015653 w 9167446"/>
              <a:gd name="connsiteY2" fmla="*/ 393512 h 2118946"/>
              <a:gd name="connsiteX3" fmla="*/ 9158654 w 9167446"/>
              <a:gd name="connsiteY3" fmla="*/ 545123 h 2118946"/>
              <a:gd name="connsiteX4" fmla="*/ 9167446 w 9167446"/>
              <a:gd name="connsiteY4" fmla="*/ 2118946 h 2118946"/>
              <a:gd name="connsiteX5" fmla="*/ 0 w 9167446"/>
              <a:gd name="connsiteY5" fmla="*/ 2118946 h 2118946"/>
              <a:gd name="connsiteX6" fmla="*/ 0 w 9167446"/>
              <a:gd name="connsiteY6" fmla="*/ 1061727 h 2118946"/>
              <a:gd name="connsiteX0" fmla="*/ 0 w 9167446"/>
              <a:gd name="connsiteY0" fmla="*/ 877089 h 2118946"/>
              <a:gd name="connsiteX1" fmla="*/ 2960077 w 9167446"/>
              <a:gd name="connsiteY1" fmla="*/ 0 h 2118946"/>
              <a:gd name="connsiteX2" fmla="*/ 8015653 w 9167446"/>
              <a:gd name="connsiteY2" fmla="*/ 393512 h 2118946"/>
              <a:gd name="connsiteX3" fmla="*/ 9158654 w 9167446"/>
              <a:gd name="connsiteY3" fmla="*/ 545123 h 2118946"/>
              <a:gd name="connsiteX4" fmla="*/ 9167446 w 9167446"/>
              <a:gd name="connsiteY4" fmla="*/ 2118946 h 2118946"/>
              <a:gd name="connsiteX5" fmla="*/ 0 w 9167446"/>
              <a:gd name="connsiteY5" fmla="*/ 2118946 h 2118946"/>
              <a:gd name="connsiteX6" fmla="*/ 0 w 9167446"/>
              <a:gd name="connsiteY6" fmla="*/ 877089 h 2118946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397370 w 9167446"/>
              <a:gd name="connsiteY1" fmla="*/ 696734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1028700 h 2270557"/>
              <a:gd name="connsiteX1" fmla="*/ 2397370 w 9167446"/>
              <a:gd name="connsiteY1" fmla="*/ 1241857 h 2270557"/>
              <a:gd name="connsiteX2" fmla="*/ 6828691 w 9167446"/>
              <a:gd name="connsiteY2" fmla="*/ 0 h 2270557"/>
              <a:gd name="connsiteX3" fmla="*/ 9158654 w 9167446"/>
              <a:gd name="connsiteY3" fmla="*/ 696734 h 2270557"/>
              <a:gd name="connsiteX4" fmla="*/ 9167446 w 9167446"/>
              <a:gd name="connsiteY4" fmla="*/ 2270557 h 2270557"/>
              <a:gd name="connsiteX5" fmla="*/ 0 w 9167446"/>
              <a:gd name="connsiteY5" fmla="*/ 2270557 h 2270557"/>
              <a:gd name="connsiteX6" fmla="*/ 0 w 9167446"/>
              <a:gd name="connsiteY6" fmla="*/ 1028700 h 2270557"/>
              <a:gd name="connsiteX0" fmla="*/ 0 w 9167446"/>
              <a:gd name="connsiteY0" fmla="*/ 1056341 h 2298198"/>
              <a:gd name="connsiteX1" fmla="*/ 2397370 w 9167446"/>
              <a:gd name="connsiteY1" fmla="*/ 1269498 h 2298198"/>
              <a:gd name="connsiteX2" fmla="*/ 6828691 w 9167446"/>
              <a:gd name="connsiteY2" fmla="*/ 27641 h 2298198"/>
              <a:gd name="connsiteX3" fmla="*/ 9158654 w 9167446"/>
              <a:gd name="connsiteY3" fmla="*/ 724375 h 2298198"/>
              <a:gd name="connsiteX4" fmla="*/ 9167446 w 9167446"/>
              <a:gd name="connsiteY4" fmla="*/ 2298198 h 2298198"/>
              <a:gd name="connsiteX5" fmla="*/ 0 w 9167446"/>
              <a:gd name="connsiteY5" fmla="*/ 2298198 h 2298198"/>
              <a:gd name="connsiteX6" fmla="*/ 0 w 9167446"/>
              <a:gd name="connsiteY6" fmla="*/ 1056341 h 2298198"/>
              <a:gd name="connsiteX0" fmla="*/ 0 w 9167446"/>
              <a:gd name="connsiteY0" fmla="*/ 1048762 h 2290619"/>
              <a:gd name="connsiteX1" fmla="*/ 2397370 w 9167446"/>
              <a:gd name="connsiteY1" fmla="*/ 1261919 h 2290619"/>
              <a:gd name="connsiteX2" fmla="*/ 6828691 w 9167446"/>
              <a:gd name="connsiteY2" fmla="*/ 20062 h 2290619"/>
              <a:gd name="connsiteX3" fmla="*/ 9158654 w 9167446"/>
              <a:gd name="connsiteY3" fmla="*/ 716796 h 2290619"/>
              <a:gd name="connsiteX4" fmla="*/ 9167446 w 9167446"/>
              <a:gd name="connsiteY4" fmla="*/ 2290619 h 2290619"/>
              <a:gd name="connsiteX5" fmla="*/ 0 w 9167446"/>
              <a:gd name="connsiteY5" fmla="*/ 2290619 h 2290619"/>
              <a:gd name="connsiteX6" fmla="*/ 0 w 9167446"/>
              <a:gd name="connsiteY6" fmla="*/ 1048762 h 2290619"/>
              <a:gd name="connsiteX0" fmla="*/ 0 w 9176628"/>
              <a:gd name="connsiteY0" fmla="*/ 1045393 h 2287250"/>
              <a:gd name="connsiteX1" fmla="*/ 2397370 w 9176628"/>
              <a:gd name="connsiteY1" fmla="*/ 1258550 h 2287250"/>
              <a:gd name="connsiteX2" fmla="*/ 6828691 w 9176628"/>
              <a:gd name="connsiteY2" fmla="*/ 16693 h 2287250"/>
              <a:gd name="connsiteX3" fmla="*/ 9176239 w 9176628"/>
              <a:gd name="connsiteY3" fmla="*/ 599127 h 2287250"/>
              <a:gd name="connsiteX4" fmla="*/ 9167446 w 9176628"/>
              <a:gd name="connsiteY4" fmla="*/ 2287250 h 2287250"/>
              <a:gd name="connsiteX5" fmla="*/ 0 w 9176628"/>
              <a:gd name="connsiteY5" fmla="*/ 2287250 h 2287250"/>
              <a:gd name="connsiteX6" fmla="*/ 0 w 9176628"/>
              <a:gd name="connsiteY6" fmla="*/ 1045393 h 2287250"/>
              <a:gd name="connsiteX0" fmla="*/ 0 w 9176628"/>
              <a:gd name="connsiteY0" fmla="*/ 1045393 h 2287250"/>
              <a:gd name="connsiteX1" fmla="*/ 2397370 w 9176628"/>
              <a:gd name="connsiteY1" fmla="*/ 1258550 h 2287250"/>
              <a:gd name="connsiteX2" fmla="*/ 6828691 w 9176628"/>
              <a:gd name="connsiteY2" fmla="*/ 16693 h 2287250"/>
              <a:gd name="connsiteX3" fmla="*/ 9176239 w 9176628"/>
              <a:gd name="connsiteY3" fmla="*/ 599127 h 2287250"/>
              <a:gd name="connsiteX4" fmla="*/ 9167446 w 9176628"/>
              <a:gd name="connsiteY4" fmla="*/ 2287250 h 2287250"/>
              <a:gd name="connsiteX5" fmla="*/ 0 w 9176628"/>
              <a:gd name="connsiteY5" fmla="*/ 2287250 h 2287250"/>
              <a:gd name="connsiteX6" fmla="*/ 0 w 9176628"/>
              <a:gd name="connsiteY6" fmla="*/ 1045393 h 2287250"/>
              <a:gd name="connsiteX0" fmla="*/ 0 w 9176628"/>
              <a:gd name="connsiteY0" fmla="*/ 1062167 h 2304024"/>
              <a:gd name="connsiteX1" fmla="*/ 2397370 w 9176628"/>
              <a:gd name="connsiteY1" fmla="*/ 1275324 h 2304024"/>
              <a:gd name="connsiteX2" fmla="*/ 6828691 w 9176628"/>
              <a:gd name="connsiteY2" fmla="*/ 33467 h 2304024"/>
              <a:gd name="connsiteX3" fmla="*/ 9176239 w 9176628"/>
              <a:gd name="connsiteY3" fmla="*/ 615901 h 2304024"/>
              <a:gd name="connsiteX4" fmla="*/ 9167446 w 9176628"/>
              <a:gd name="connsiteY4" fmla="*/ 2304024 h 2304024"/>
              <a:gd name="connsiteX5" fmla="*/ 0 w 9176628"/>
              <a:gd name="connsiteY5" fmla="*/ 2304024 h 2304024"/>
              <a:gd name="connsiteX6" fmla="*/ 0 w 9176628"/>
              <a:gd name="connsiteY6" fmla="*/ 1062167 h 2304024"/>
              <a:gd name="connsiteX0" fmla="*/ 0 w 9176628"/>
              <a:gd name="connsiteY0" fmla="*/ 1059927 h 2301784"/>
              <a:gd name="connsiteX1" fmla="*/ 2476501 w 9176628"/>
              <a:gd name="connsiteY1" fmla="*/ 1237914 h 2301784"/>
              <a:gd name="connsiteX2" fmla="*/ 6828691 w 9176628"/>
              <a:gd name="connsiteY2" fmla="*/ 31227 h 2301784"/>
              <a:gd name="connsiteX3" fmla="*/ 9176239 w 9176628"/>
              <a:gd name="connsiteY3" fmla="*/ 613661 h 2301784"/>
              <a:gd name="connsiteX4" fmla="*/ 9167446 w 9176628"/>
              <a:gd name="connsiteY4" fmla="*/ 2301784 h 2301784"/>
              <a:gd name="connsiteX5" fmla="*/ 0 w 9176628"/>
              <a:gd name="connsiteY5" fmla="*/ 2301784 h 2301784"/>
              <a:gd name="connsiteX6" fmla="*/ 0 w 9176628"/>
              <a:gd name="connsiteY6" fmla="*/ 1059927 h 2301784"/>
              <a:gd name="connsiteX0" fmla="*/ 0 w 9176628"/>
              <a:gd name="connsiteY0" fmla="*/ 1059927 h 2301784"/>
              <a:gd name="connsiteX1" fmla="*/ 2476501 w 9176628"/>
              <a:gd name="connsiteY1" fmla="*/ 1237914 h 2301784"/>
              <a:gd name="connsiteX2" fmla="*/ 6828691 w 9176628"/>
              <a:gd name="connsiteY2" fmla="*/ 31227 h 2301784"/>
              <a:gd name="connsiteX3" fmla="*/ 9176239 w 9176628"/>
              <a:gd name="connsiteY3" fmla="*/ 613661 h 2301784"/>
              <a:gd name="connsiteX4" fmla="*/ 9167446 w 9176628"/>
              <a:gd name="connsiteY4" fmla="*/ 2301784 h 2301784"/>
              <a:gd name="connsiteX5" fmla="*/ 0 w 9176628"/>
              <a:gd name="connsiteY5" fmla="*/ 2301784 h 2301784"/>
              <a:gd name="connsiteX6" fmla="*/ 0 w 9176628"/>
              <a:gd name="connsiteY6" fmla="*/ 1059927 h 2301784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916614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863860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863860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6628" h="2317676">
                <a:moveTo>
                  <a:pt x="0" y="1075819"/>
                </a:moveTo>
                <a:cubicBezTo>
                  <a:pt x="532911" y="1336658"/>
                  <a:pt x="1332524" y="1428187"/>
                  <a:pt x="2476501" y="1253806"/>
                </a:cubicBezTo>
                <a:cubicBezTo>
                  <a:pt x="3620478" y="1079425"/>
                  <a:pt x="5747237" y="133576"/>
                  <a:pt x="6863860" y="29534"/>
                </a:cubicBezTo>
                <a:cubicBezTo>
                  <a:pt x="7980483" y="-74508"/>
                  <a:pt x="8733693" y="89577"/>
                  <a:pt x="9176239" y="629553"/>
                </a:cubicBezTo>
                <a:cubicBezTo>
                  <a:pt x="9179170" y="1154161"/>
                  <a:pt x="9164515" y="1793068"/>
                  <a:pt x="9167446" y="2317676"/>
                </a:cubicBezTo>
                <a:lnTo>
                  <a:pt x="0" y="2317676"/>
                </a:lnTo>
                <a:lnTo>
                  <a:pt x="0" y="107581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799"/>
            <a:ext cx="11176000" cy="1090047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61" y="4508312"/>
            <a:ext cx="12273344" cy="15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799"/>
            <a:ext cx="11176000" cy="1097797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6858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312"/>
            <a:ext cx="12273344" cy="151148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355600" y="1066800"/>
            <a:ext cx="11480800" cy="55626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1D7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17669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DCEFFE"/>
              </a:gs>
              <a:gs pos="75000">
                <a:srgbClr val="B1D7FB"/>
              </a:gs>
              <a:gs pos="100000">
                <a:schemeClr val="bg1">
                  <a:lumMod val="90000"/>
                  <a:lumOff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b"/>
          <a:lstStyle/>
          <a:p>
            <a:pPr defTabSz="685800" eaLnBrk="1" hangingPunct="1">
              <a:defRPr/>
            </a:pPr>
            <a:endParaRPr lang="en-US" sz="21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11176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600200"/>
            <a:ext cx="11176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</a:t>
            </a:r>
          </a:p>
          <a:p>
            <a:pPr lvl="2"/>
            <a:endParaRPr lang="en-US" altLang="en-US" dirty="0"/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 rot="16200000">
            <a:off x="-1069239" y="5462572"/>
            <a:ext cx="24384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700" dirty="0">
                <a:solidFill>
                  <a:srgbClr val="8B85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Filename.ppt/</a:t>
            </a:r>
            <a:fld id="{3587B205-D543-4E3E-B23B-C20DB7518250}" type="slidenum">
              <a:rPr lang="en-US" altLang="en-US" sz="700" smtClean="0">
                <a:solidFill>
                  <a:srgbClr val="8B85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700" dirty="0">
              <a:solidFill>
                <a:srgbClr val="8B858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68" r:id="rId2"/>
    <p:sldLayoutId id="2147483878" r:id="rId3"/>
    <p:sldLayoutId id="2147483869" r:id="rId4"/>
    <p:sldLayoutId id="2147483870" r:id="rId5"/>
    <p:sldLayoutId id="2147483874" r:id="rId6"/>
    <p:sldLayoutId id="2147483876" r:id="rId7"/>
    <p:sldLayoutId id="2147483872" r:id="rId8"/>
    <p:sldLayoutId id="2147483861" r:id="rId9"/>
    <p:sldLayoutId id="2147483862" r:id="rId10"/>
    <p:sldLayoutId id="2147483875" r:id="rId11"/>
    <p:sldLayoutId id="2147483873" r:id="rId12"/>
    <p:sldLayoutId id="214748387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 spc="-50">
          <a:solidFill>
            <a:schemeClr val="tx1"/>
          </a:solidFill>
          <a:latin typeface="Segoe UI Semibold" panose="020B0702040204020203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8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600" kern="1200">
          <a:solidFill>
            <a:srgbClr val="18171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80988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2"/>
        </a:buClr>
        <a:buSzPct val="100000"/>
        <a:buFont typeface="Segoe UI" panose="020B0502040204020203" pitchFamily="34" charset="0"/>
        <a:buChar char="−"/>
        <a:defRPr sz="2400" kern="1200">
          <a:solidFill>
            <a:srgbClr val="18171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090613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§"/>
        <a:defRPr sz="2200" kern="1200">
          <a:solidFill>
            <a:srgbClr val="18171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2516188" indent="-412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Segoe UI" panose="020B0502040204020203" pitchFamily="34" charset="0"/>
        </a:defRPr>
      </a:lvl4pPr>
      <a:lvl5pPr marL="30432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Wastewater Master Plan Update - City of Tracy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09600" y="1219200"/>
            <a:ext cx="10972800" cy="857428"/>
          </a:xfrm>
        </p:spPr>
        <p:txBody>
          <a:bodyPr/>
          <a:lstStyle/>
          <a:p>
            <a:r>
              <a:rPr lang="en-US" dirty="0"/>
              <a:t>August 22</a:t>
            </a:r>
            <a:r>
              <a:rPr lang="en-US" baseline="30000" dirty="0"/>
              <a:t>nd</a:t>
            </a:r>
            <a:r>
              <a:rPr lang="en-US" dirty="0"/>
              <a:t>, 2023</a:t>
            </a:r>
          </a:p>
          <a:p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66A8BB-7FFB-BAFE-3FD3-26B37667B742}"/>
              </a:ext>
            </a:extLst>
          </p:cNvPr>
          <p:cNvGrpSpPr/>
          <p:nvPr/>
        </p:nvGrpSpPr>
        <p:grpSpPr>
          <a:xfrm>
            <a:off x="7207416" y="5223617"/>
            <a:ext cx="1219200" cy="1463040"/>
            <a:chOff x="7543800" y="1447800"/>
            <a:chExt cx="1219200" cy="1463040"/>
          </a:xfrm>
        </p:grpSpPr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C0B761C5-1400-0F5E-F1CC-1B09DE6EEFE0}"/>
                </a:ext>
              </a:extLst>
            </p:cNvPr>
            <p:cNvSpPr/>
            <p:nvPr/>
          </p:nvSpPr>
          <p:spPr bwMode="auto">
            <a:xfrm>
              <a:off x="7543800" y="1447800"/>
              <a:ext cx="1219200" cy="1463040"/>
            </a:xfrm>
            <a:prstGeom prst="diamond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09BB7C9-3F7D-40E7-3E13-A235936DD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900" y="1573725"/>
              <a:ext cx="1143000" cy="1211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6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and future flows in million gallons per day (</a:t>
            </a:r>
            <a:r>
              <a:rPr lang="en-US" dirty="0" err="1"/>
              <a:t>mgd</a:t>
            </a:r>
            <a:r>
              <a:rPr lang="en-US" dirty="0"/>
              <a:t>) </a:t>
            </a:r>
          </a:p>
        </p:txBody>
      </p:sp>
      <p:sp>
        <p:nvSpPr>
          <p:cNvPr id="15" name="Table Placeholder 14"/>
          <p:cNvSpPr>
            <a:spLocks noGrp="1"/>
          </p:cNvSpPr>
          <p:nvPr>
            <p:ph type="tbl" sz="quarter" idx="4294967295"/>
          </p:nvPr>
        </p:nvSpPr>
        <p:spPr>
          <a:xfrm>
            <a:off x="2402748" y="2014914"/>
            <a:ext cx="6098072" cy="2099885"/>
          </a:xfrm>
        </p:spPr>
      </p:sp>
      <p:graphicFrame>
        <p:nvGraphicFramePr>
          <p:cNvPr id="7" name="Table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937174"/>
              </p:ext>
            </p:extLst>
          </p:nvPr>
        </p:nvGraphicFramePr>
        <p:xfrm>
          <a:off x="1520055" y="2014914"/>
          <a:ext cx="8940800" cy="32225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51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+mj-lt"/>
                        </a:rPr>
                        <a:t>Planning Horizon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Average Dry Weather Flow (ADWF, </a:t>
                      </a:r>
                      <a:r>
                        <a:rPr lang="en-US" sz="18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mgd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Peak Wet Weather Flow            (PWWF, </a:t>
                      </a:r>
                      <a:r>
                        <a:rPr lang="en-US" sz="18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mgd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PWWF/ADWF Factor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39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Existing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7.35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16.95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2.31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39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12.22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25.35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39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Buildout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15.65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30.14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1.93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EC10A2E-E3A0-ED00-F861-D803F9ED8491}"/>
              </a:ext>
            </a:extLst>
          </p:cNvPr>
          <p:cNvSpPr txBox="1"/>
          <p:nvPr/>
        </p:nvSpPr>
        <p:spPr>
          <a:xfrm>
            <a:off x="4291121" y="6288656"/>
            <a:ext cx="439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mgd = million gallons per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D06089-06A6-564C-87AA-3B32AE92245E}"/>
              </a:ext>
            </a:extLst>
          </p:cNvPr>
          <p:cNvSpPr txBox="1"/>
          <p:nvPr/>
        </p:nvSpPr>
        <p:spPr>
          <a:xfrm>
            <a:off x="4101348" y="5916072"/>
            <a:ext cx="439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ADWF = average dry weather 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669E2-823E-9386-74FF-77FD49A7177C}"/>
              </a:ext>
            </a:extLst>
          </p:cNvPr>
          <p:cNvSpPr txBox="1"/>
          <p:nvPr/>
        </p:nvSpPr>
        <p:spPr>
          <a:xfrm>
            <a:off x="4101348" y="5543488"/>
            <a:ext cx="439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PWWF = peak wet weather flow</a:t>
            </a:r>
          </a:p>
        </p:txBody>
      </p:sp>
    </p:spTree>
    <p:extLst>
      <p:ext uri="{BB962C8B-B14F-4D97-AF65-F5344CB8AC3E}">
        <p14:creationId xmlns:p14="http://schemas.microsoft.com/office/powerpoint/2010/main" val="13088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 with low confidence">
            <a:extLst>
              <a:ext uri="{FF2B5EF4-FFF2-40B4-BE49-F238E27FC236}">
                <a16:creationId xmlns:a16="http://schemas.microsoft.com/office/drawing/2014/main" id="{16520706-C2C7-D028-27D0-2EBAD373E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13457" r="6412" b="9908"/>
          <a:stretch/>
        </p:blipFill>
        <p:spPr>
          <a:xfrm>
            <a:off x="2025353" y="788197"/>
            <a:ext cx="8624606" cy="5953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1F09F-D4E7-40F3-F74E-A46620B3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43" y="125338"/>
            <a:ext cx="5080950" cy="1097797"/>
          </a:xfrm>
        </p:spPr>
        <p:txBody>
          <a:bodyPr/>
          <a:lstStyle/>
          <a:p>
            <a:r>
              <a:rPr lang="en-US" dirty="0"/>
              <a:t>Future system evaluation</a:t>
            </a:r>
          </a:p>
        </p:txBody>
      </p:sp>
    </p:spTree>
    <p:extLst>
      <p:ext uri="{BB962C8B-B14F-4D97-AF65-F5344CB8AC3E}">
        <p14:creationId xmlns:p14="http://schemas.microsoft.com/office/powerpoint/2010/main" val="36992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7813-0CD5-E999-5941-A4966B36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 Treatment Plant – Master Plan Phases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BAE1AD-B173-62FD-07D9-31974295D4EC}"/>
              </a:ext>
            </a:extLst>
          </p:cNvPr>
          <p:cNvSpPr/>
          <p:nvPr/>
        </p:nvSpPr>
        <p:spPr bwMode="auto">
          <a:xfrm>
            <a:off x="603909" y="2005351"/>
            <a:ext cx="2307365" cy="1410056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umanst521 BT" pitchFamily="34" charset="0"/>
              </a:rPr>
              <a:t>Phase 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9053B7-72DA-75DE-72BA-98174B44C781}"/>
              </a:ext>
            </a:extLst>
          </p:cNvPr>
          <p:cNvSpPr/>
          <p:nvPr/>
        </p:nvSpPr>
        <p:spPr bwMode="auto">
          <a:xfrm>
            <a:off x="3449658" y="2005351"/>
            <a:ext cx="2307365" cy="1410056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Revised Phase 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16C39D-C1D0-7298-D59A-A62B2C9FE7AC}"/>
              </a:ext>
            </a:extLst>
          </p:cNvPr>
          <p:cNvSpPr/>
          <p:nvPr/>
        </p:nvSpPr>
        <p:spPr bwMode="auto">
          <a:xfrm>
            <a:off x="6295407" y="2005351"/>
            <a:ext cx="2307365" cy="1410056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Revised Phase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D2D8B-EB15-5098-7C65-A31B897BFF66}"/>
              </a:ext>
            </a:extLst>
          </p:cNvPr>
          <p:cNvSpPr txBox="1"/>
          <p:nvPr/>
        </p:nvSpPr>
        <p:spPr>
          <a:xfrm>
            <a:off x="607534" y="3544284"/>
            <a:ext cx="2382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Phase 2A, 2B Completed</a:t>
            </a:r>
          </a:p>
          <a:p>
            <a:endParaRPr lang="en-US" sz="20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Phase 2C Designed 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-Outfall and Aeriation Tanks Under Construction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AF355-A14A-CC1C-9689-A2A74B453F0F}"/>
              </a:ext>
            </a:extLst>
          </p:cNvPr>
          <p:cNvSpPr txBox="1"/>
          <p:nvPr/>
        </p:nvSpPr>
        <p:spPr>
          <a:xfrm>
            <a:off x="3449658" y="3544284"/>
            <a:ext cx="2382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Required for 2040 Flows</a:t>
            </a:r>
          </a:p>
          <a:p>
            <a:endParaRPr lang="en-US" sz="20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7B53FF-93AA-97D2-807F-4894C30C13F2}"/>
              </a:ext>
            </a:extLst>
          </p:cNvPr>
          <p:cNvSpPr txBox="1"/>
          <p:nvPr/>
        </p:nvSpPr>
        <p:spPr>
          <a:xfrm>
            <a:off x="6291782" y="3510330"/>
            <a:ext cx="2382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Required for Buildout Flows</a:t>
            </a:r>
          </a:p>
          <a:p>
            <a:endParaRPr lang="en-US" sz="20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27B3BD9-F866-6419-A357-FF622B1DA56D}"/>
              </a:ext>
            </a:extLst>
          </p:cNvPr>
          <p:cNvSpPr/>
          <p:nvPr/>
        </p:nvSpPr>
        <p:spPr bwMode="auto">
          <a:xfrm>
            <a:off x="9141156" y="1990511"/>
            <a:ext cx="2307365" cy="1410056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Phase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C8ADFA-D5FA-99AF-F5CE-B35C70A6894A}"/>
              </a:ext>
            </a:extLst>
          </p:cNvPr>
          <p:cNvSpPr txBox="1"/>
          <p:nvPr/>
        </p:nvSpPr>
        <p:spPr>
          <a:xfrm>
            <a:off x="9209523" y="3415407"/>
            <a:ext cx="2382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required based on current projected flows</a:t>
            </a:r>
          </a:p>
          <a:p>
            <a:endParaRPr lang="en-US" sz="20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5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824B8-DE9F-DC02-D1EA-C18570E7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 Treatment Plant Expansion Phase 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0396BCA-5375-DC70-E388-A4E23EE86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18613"/>
              </p:ext>
            </p:extLst>
          </p:nvPr>
        </p:nvGraphicFramePr>
        <p:xfrm>
          <a:off x="2853902" y="1475804"/>
          <a:ext cx="5999951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99951">
                  <a:extLst>
                    <a:ext uri="{9D8B030D-6E8A-4147-A177-3AD203B41FA5}">
                      <a16:colId xmlns:a16="http://schemas.microsoft.com/office/drawing/2014/main" val="3813940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Revised Phase 3 Upgrades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910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Grit Removal Basin #3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0138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Circular Clarifier #3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810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Primary Sludge Pump Station #2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1339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Primary Effluent Equalization Tank #2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565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Aeration Basin #5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7892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Secondary Clarifier #2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5109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New WAS and Mixed Liquor Pump Station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44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Anaerobic Digester #4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881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Remove 1975 Trickling Filters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003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New </a:t>
                      </a:r>
                      <a:r>
                        <a:rPr lang="en-US" sz="1800" kern="1200" dirty="0" err="1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Centrate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 Equalization Tank and Pump Station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432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New Sludge Drying Bed #4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499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58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824B8-DE9F-DC02-D1EA-C18570E7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 Treatment Plant Expansion Phase 4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25DEAC1-B6E8-29BE-7245-81F5DF4DA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8142"/>
              </p:ext>
            </p:extLst>
          </p:nvPr>
        </p:nvGraphicFramePr>
        <p:xfrm>
          <a:off x="1917700" y="2601219"/>
          <a:ext cx="8128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800803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Revised Phase 4 Upgrades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238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Times New Roman" panose="02020603050405020304" pitchFamily="18" charset="0"/>
                        </a:rPr>
                        <a:t>Additional Influent Screen and Channel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6021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New Primary Effluent Equalization Pump Station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827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  <a:ea typeface="Corbel" panose="020B0503020204020204" pitchFamily="34" charset="0"/>
                          <a:cs typeface="Times New Roman" panose="02020603050405020304" pitchFamily="18" charset="0"/>
                        </a:rPr>
                        <a:t>New Outfall Pipeline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355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1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97D1E8-23C8-293D-03B1-B38695B317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228" t="18069" r="21566" b="12835"/>
          <a:stretch/>
        </p:blipFill>
        <p:spPr>
          <a:xfrm>
            <a:off x="4081268" y="426354"/>
            <a:ext cx="7602732" cy="6005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8C752D-D93D-4DD0-7AD0-255E0E1DE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94" t="19950" r="61436" b="78169"/>
          <a:stretch/>
        </p:blipFill>
        <p:spPr>
          <a:xfrm>
            <a:off x="5667554" y="562156"/>
            <a:ext cx="1069675" cy="1635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C45085-9135-8581-3E45-EDCC5E76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04799"/>
            <a:ext cx="3391907" cy="1097797"/>
          </a:xfrm>
        </p:spPr>
        <p:txBody>
          <a:bodyPr/>
          <a:lstStyle/>
          <a:p>
            <a:r>
              <a:rPr lang="en-US" dirty="0"/>
              <a:t>The capital improvement program included pipelines, pump stations, treatment, rehabilitation and replacement costs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05A4F0-E443-49BF-7C6C-38755EC77996}"/>
              </a:ext>
            </a:extLst>
          </p:cNvPr>
          <p:cNvSpPr txBox="1"/>
          <p:nvPr/>
        </p:nvSpPr>
        <p:spPr>
          <a:xfrm>
            <a:off x="5667554" y="463298"/>
            <a:ext cx="1069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kern="1200" dirty="0">
                <a:solidFill>
                  <a:srgbClr val="B1D7FB"/>
                </a:solidFill>
                <a:latin typeface="+mn-lt"/>
                <a:ea typeface="+mn-ea"/>
                <a:cs typeface="+mn-cs"/>
              </a:rPr>
              <a:t>Horizon 1</a:t>
            </a:r>
            <a:endParaRPr lang="en-US" sz="1400" dirty="0">
              <a:solidFill>
                <a:srgbClr val="B1D7F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468B7-0813-4E7B-6496-6305A4B48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94" t="19950" r="61436" b="78169"/>
          <a:stretch/>
        </p:blipFill>
        <p:spPr>
          <a:xfrm>
            <a:off x="6808245" y="562156"/>
            <a:ext cx="1069675" cy="1635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FFBC3F-547A-1DDC-C3F2-13270C2B43F9}"/>
              </a:ext>
            </a:extLst>
          </p:cNvPr>
          <p:cNvSpPr txBox="1"/>
          <p:nvPr/>
        </p:nvSpPr>
        <p:spPr>
          <a:xfrm>
            <a:off x="6808245" y="454062"/>
            <a:ext cx="1069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kern="1200" dirty="0">
                <a:solidFill>
                  <a:srgbClr val="B1D7FB"/>
                </a:solidFill>
                <a:latin typeface="+mn-lt"/>
                <a:ea typeface="+mn-ea"/>
                <a:cs typeface="+mn-cs"/>
              </a:rPr>
              <a:t>Horizon 2</a:t>
            </a:r>
            <a:endParaRPr lang="en-US" sz="1400" dirty="0">
              <a:solidFill>
                <a:srgbClr val="B1D7FB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5F4FB4-8EEF-F795-4219-816CF48D4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94" t="19950" r="61436" b="78169"/>
          <a:stretch/>
        </p:blipFill>
        <p:spPr>
          <a:xfrm>
            <a:off x="8008273" y="560444"/>
            <a:ext cx="1069675" cy="1635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D7F992-2796-CA1C-6B74-8451EF4AAC8C}"/>
              </a:ext>
            </a:extLst>
          </p:cNvPr>
          <p:cNvSpPr txBox="1"/>
          <p:nvPr/>
        </p:nvSpPr>
        <p:spPr>
          <a:xfrm>
            <a:off x="7948936" y="454062"/>
            <a:ext cx="1069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kern="1200" dirty="0">
                <a:solidFill>
                  <a:srgbClr val="B1D7FB"/>
                </a:solidFill>
                <a:latin typeface="+mn-lt"/>
                <a:ea typeface="+mn-ea"/>
                <a:cs typeface="+mn-cs"/>
              </a:rPr>
              <a:t>Horizon 3</a:t>
            </a:r>
            <a:endParaRPr lang="en-US" sz="1400" dirty="0">
              <a:solidFill>
                <a:srgbClr val="B1D7FB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ED5ACB-B4F1-8E2A-944F-380129A7CE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94" t="19950" r="61436" b="78169"/>
          <a:stretch/>
        </p:blipFill>
        <p:spPr>
          <a:xfrm>
            <a:off x="9137285" y="547202"/>
            <a:ext cx="1069675" cy="1635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A16E15-9BA5-D08B-F0F9-68B76781AF75}"/>
              </a:ext>
            </a:extLst>
          </p:cNvPr>
          <p:cNvSpPr txBox="1"/>
          <p:nvPr/>
        </p:nvSpPr>
        <p:spPr>
          <a:xfrm>
            <a:off x="9137285" y="466816"/>
            <a:ext cx="1069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kern="1200" dirty="0">
                <a:solidFill>
                  <a:srgbClr val="B1D7FB"/>
                </a:solidFill>
                <a:latin typeface="+mn-lt"/>
                <a:ea typeface="+mn-ea"/>
                <a:cs typeface="+mn-cs"/>
              </a:rPr>
              <a:t>Horizon 4</a:t>
            </a:r>
            <a:endParaRPr lang="en-US" sz="1400" dirty="0">
              <a:solidFill>
                <a:srgbClr val="B1D7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2B929-1BBE-E1F5-866E-4F91EF0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costs by project type</a:t>
            </a:r>
          </a:p>
        </p:txBody>
      </p:sp>
      <p:sp>
        <p:nvSpPr>
          <p:cNvPr id="5" name="Subtitle 9">
            <a:extLst>
              <a:ext uri="{FF2B5EF4-FFF2-40B4-BE49-F238E27FC236}">
                <a16:creationId xmlns:a16="http://schemas.microsoft.com/office/drawing/2014/main" id="{A1183243-9B14-B023-2F0E-313E30C80179}"/>
              </a:ext>
            </a:extLst>
          </p:cNvPr>
          <p:cNvSpPr txBox="1">
            <a:spLocks/>
          </p:cNvSpPr>
          <p:nvPr/>
        </p:nvSpPr>
        <p:spPr>
          <a:xfrm>
            <a:off x="8602462" y="2928893"/>
            <a:ext cx="3382392" cy="1607597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 kern="1200">
                <a:solidFill>
                  <a:srgbClr val="18171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80988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Segoe UI" panose="020B0502040204020203" pitchFamily="34" charset="0"/>
              <a:buChar char="−"/>
              <a:defRPr sz="2400" kern="1200">
                <a:solidFill>
                  <a:srgbClr val="18171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090613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2200" kern="1200">
                <a:solidFill>
                  <a:srgbClr val="18171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251618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Segoe UI" panose="020B0502040204020203" pitchFamily="34" charset="0"/>
              </a:defRPr>
            </a:lvl4pPr>
            <a:lvl5pPr marL="30432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“Other Projects” Include</a:t>
            </a:r>
          </a:p>
          <a:p>
            <a:pPr lvl="1"/>
            <a:r>
              <a:rPr lang="en-US" altLang="en-US" sz="1800" dirty="0"/>
              <a:t>Treatment Plant Expansion</a:t>
            </a:r>
          </a:p>
          <a:p>
            <a:pPr lvl="1"/>
            <a:r>
              <a:rPr lang="en-US" altLang="en-US" sz="1800" dirty="0"/>
              <a:t>Pipe replacement</a:t>
            </a:r>
          </a:p>
          <a:p>
            <a:pPr lvl="1"/>
            <a:r>
              <a:rPr lang="en-US" altLang="en-US" sz="1800" dirty="0"/>
              <a:t>Future studies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E3318-09B7-9DC9-796F-D931C607C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02" t="11091" r="13293" b="17508"/>
          <a:stretch/>
        </p:blipFill>
        <p:spPr>
          <a:xfrm>
            <a:off x="207146" y="1187866"/>
            <a:ext cx="8571432" cy="48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96B0-6C6A-2B50-CBD7-44B3B9B7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capital improvement plan costs were allocated to existing and future users </a:t>
            </a:r>
          </a:p>
        </p:txBody>
      </p:sp>
      <p:graphicFrame>
        <p:nvGraphicFramePr>
          <p:cNvPr id="3" name="Table Placeholder 10">
            <a:extLst>
              <a:ext uri="{FF2B5EF4-FFF2-40B4-BE49-F238E27FC236}">
                <a16:creationId xmlns:a16="http://schemas.microsoft.com/office/drawing/2014/main" id="{BAD2DE25-1A39-B316-8A9A-B438CB0677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875438"/>
              </p:ext>
            </p:extLst>
          </p:nvPr>
        </p:nvGraphicFramePr>
        <p:xfrm>
          <a:off x="443882" y="2014914"/>
          <a:ext cx="11496583" cy="34969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3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3785">
                  <a:extLst>
                    <a:ext uri="{9D8B030D-6E8A-4147-A177-3AD203B41FA5}">
                      <a16:colId xmlns:a16="http://schemas.microsoft.com/office/drawing/2014/main" val="1250597512"/>
                    </a:ext>
                  </a:extLst>
                </a:gridCol>
                <a:gridCol w="1633490">
                  <a:extLst>
                    <a:ext uri="{9D8B030D-6E8A-4147-A177-3AD203B41FA5}">
                      <a16:colId xmlns:a16="http://schemas.microsoft.com/office/drawing/2014/main" val="1163945381"/>
                    </a:ext>
                  </a:extLst>
                </a:gridCol>
              </a:tblGrid>
              <a:tr h="41751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+mj-lt"/>
                        </a:rPr>
                        <a:t>Reimbursement Category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Horizon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(2022-2026)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(Million $)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Horizon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(2027-2030)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(Million $)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Horizon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(2031-2040)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(Million $)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Horizon 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(2041- and beyond)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(Million $)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(Million $)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39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Existing Users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$1.2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$1.6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$1.5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$4.9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39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Future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$9.2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$72.0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$81.4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$197.3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39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$36.2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$10.0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$73.3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$82.9 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$202.3 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07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D364-F279-4C92-7FD6-9D45A0231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079" y="2837154"/>
            <a:ext cx="3857841" cy="591846"/>
          </a:xfrm>
        </p:spPr>
        <p:txBody>
          <a:bodyPr/>
          <a:lstStyle/>
          <a:p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607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2718-DA2D-1472-E9F5-544B0A9A4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9B57-906C-5A25-B772-A5A634B6A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Wastewater System</a:t>
            </a:r>
          </a:p>
          <a:p>
            <a:r>
              <a:rPr lang="en-US" dirty="0"/>
              <a:t>Master Plan Work Plan</a:t>
            </a:r>
          </a:p>
          <a:p>
            <a:r>
              <a:rPr lang="en-US" dirty="0"/>
              <a:t>Hydraulic Model</a:t>
            </a:r>
          </a:p>
          <a:p>
            <a:r>
              <a:rPr lang="en-US" dirty="0"/>
              <a:t>Existing Capacity Evaluation</a:t>
            </a:r>
          </a:p>
          <a:p>
            <a:r>
              <a:rPr lang="en-US" dirty="0"/>
              <a:t>Planned Development and Projected Flows</a:t>
            </a:r>
          </a:p>
          <a:p>
            <a:r>
              <a:rPr lang="en-US" dirty="0"/>
              <a:t>Future System Evaluation</a:t>
            </a:r>
          </a:p>
          <a:p>
            <a:r>
              <a:rPr lang="en-US" dirty="0"/>
              <a:t>Wastewater Treatment Plant</a:t>
            </a:r>
          </a:p>
          <a:p>
            <a:r>
              <a:rPr lang="en-US" dirty="0"/>
              <a:t>Capital Improvement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7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Wastewater Collection System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138B40-11C7-678A-1E93-9BA921BD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82" y="914400"/>
            <a:ext cx="7418773" cy="5786649"/>
          </a:xfrm>
          <a:prstGeom prst="rect">
            <a:avLst/>
          </a:prstGeom>
        </p:spPr>
      </p:pic>
      <p:sp>
        <p:nvSpPr>
          <p:cNvPr id="4" name="Subtitle 9">
            <a:extLst>
              <a:ext uri="{FF2B5EF4-FFF2-40B4-BE49-F238E27FC236}">
                <a16:creationId xmlns:a16="http://schemas.microsoft.com/office/drawing/2014/main" id="{0A4A5622-6F65-E8DA-2A28-E4D2D07BA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137" y="1873456"/>
            <a:ext cx="3579673" cy="3406898"/>
          </a:xfrm>
        </p:spPr>
        <p:txBody>
          <a:bodyPr/>
          <a:lstStyle/>
          <a:p>
            <a:r>
              <a:rPr lang="en-US" altLang="en-US" dirty="0"/>
              <a:t>210 miles of gravity sewer</a:t>
            </a:r>
          </a:p>
          <a:p>
            <a:r>
              <a:rPr lang="en-US" altLang="en-US" dirty="0"/>
              <a:t>4 to 48 inches in diameter</a:t>
            </a:r>
          </a:p>
          <a:p>
            <a:r>
              <a:rPr lang="en-US" altLang="en-US" dirty="0"/>
              <a:t>3 Wastewater Lift Stations</a:t>
            </a:r>
          </a:p>
          <a:p>
            <a:r>
              <a:rPr lang="en-US" altLang="en-US" dirty="0"/>
              <a:t>Serves Existing City Limits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6ED26A-0E45-2344-FF4C-6CDE0BEC41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8" r="3063" b="778"/>
          <a:stretch/>
        </p:blipFill>
        <p:spPr>
          <a:xfrm>
            <a:off x="177553" y="1076325"/>
            <a:ext cx="1606859" cy="53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0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Master Plan Evaluation Work Plan</a:t>
            </a:r>
          </a:p>
        </p:txBody>
      </p:sp>
      <p:sp>
        <p:nvSpPr>
          <p:cNvPr id="2" name="Rounded Rectangle 22">
            <a:extLst>
              <a:ext uri="{FF2B5EF4-FFF2-40B4-BE49-F238E27FC236}">
                <a16:creationId xmlns:a16="http://schemas.microsoft.com/office/drawing/2014/main" id="{8E941FDA-F7ED-6D0E-5E08-3447838F59A0}"/>
              </a:ext>
            </a:extLst>
          </p:cNvPr>
          <p:cNvSpPr/>
          <p:nvPr/>
        </p:nvSpPr>
        <p:spPr bwMode="auto">
          <a:xfrm>
            <a:off x="4110603" y="3162300"/>
            <a:ext cx="7429500" cy="628650"/>
          </a:xfrm>
          <a:prstGeom prst="roundRect">
            <a:avLst/>
          </a:prstGeom>
          <a:solidFill>
            <a:schemeClr val="accent4"/>
          </a:solidFill>
          <a:ln w="539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900" b="1" dirty="0">
                <a:solidFill>
                  <a:schemeClr val="bg1"/>
                </a:solidFill>
                <a:latin typeface="+mn-lt"/>
              </a:rPr>
              <a:t>Hydraulic Model Calibration</a:t>
            </a:r>
          </a:p>
        </p:txBody>
      </p:sp>
      <p:sp>
        <p:nvSpPr>
          <p:cNvPr id="3" name="Rounded Rectangle 24">
            <a:extLst>
              <a:ext uri="{FF2B5EF4-FFF2-40B4-BE49-F238E27FC236}">
                <a16:creationId xmlns:a16="http://schemas.microsoft.com/office/drawing/2014/main" id="{2CBA8FE4-646B-3672-D62C-7BCB4A9DA4F3}"/>
              </a:ext>
            </a:extLst>
          </p:cNvPr>
          <p:cNvSpPr/>
          <p:nvPr/>
        </p:nvSpPr>
        <p:spPr bwMode="auto">
          <a:xfrm>
            <a:off x="4110603" y="4086225"/>
            <a:ext cx="7429500" cy="609600"/>
          </a:xfrm>
          <a:prstGeom prst="roundRect">
            <a:avLst/>
          </a:prstGeom>
          <a:solidFill>
            <a:schemeClr val="accent6"/>
          </a:solidFill>
          <a:ln w="539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900" b="1" dirty="0">
                <a:solidFill>
                  <a:schemeClr val="bg1"/>
                </a:solidFill>
                <a:latin typeface="+mn-lt"/>
              </a:rPr>
              <a:t>Evaluation/Capacity Analysis</a:t>
            </a:r>
          </a:p>
        </p:txBody>
      </p:sp>
      <p:sp>
        <p:nvSpPr>
          <p:cNvPr id="4" name="Rounded Rectangle 25">
            <a:extLst>
              <a:ext uri="{FF2B5EF4-FFF2-40B4-BE49-F238E27FC236}">
                <a16:creationId xmlns:a16="http://schemas.microsoft.com/office/drawing/2014/main" id="{9E0837E5-5467-8CF3-5769-1D108299AFFD}"/>
              </a:ext>
            </a:extLst>
          </p:cNvPr>
          <p:cNvSpPr/>
          <p:nvPr/>
        </p:nvSpPr>
        <p:spPr bwMode="auto">
          <a:xfrm>
            <a:off x="4110603" y="5019675"/>
            <a:ext cx="7429500" cy="609600"/>
          </a:xfrm>
          <a:prstGeom prst="roundRect">
            <a:avLst/>
          </a:prstGeom>
          <a:solidFill>
            <a:srgbClr val="00B050"/>
          </a:solidFill>
          <a:ln w="539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900" b="1" dirty="0">
                <a:solidFill>
                  <a:schemeClr val="bg1"/>
                </a:solidFill>
                <a:latin typeface="+mn-lt"/>
              </a:rPr>
              <a:t>Proposed Improvements</a:t>
            </a:r>
          </a:p>
        </p:txBody>
      </p:sp>
      <p:sp>
        <p:nvSpPr>
          <p:cNvPr id="5" name="Rounded Rectangle 26">
            <a:extLst>
              <a:ext uri="{FF2B5EF4-FFF2-40B4-BE49-F238E27FC236}">
                <a16:creationId xmlns:a16="http://schemas.microsoft.com/office/drawing/2014/main" id="{7017856B-5D42-DF75-66E3-34F7D14FEE97}"/>
              </a:ext>
            </a:extLst>
          </p:cNvPr>
          <p:cNvSpPr/>
          <p:nvPr/>
        </p:nvSpPr>
        <p:spPr bwMode="auto">
          <a:xfrm>
            <a:off x="4110603" y="5943600"/>
            <a:ext cx="7429500" cy="609600"/>
          </a:xfrm>
          <a:prstGeom prst="roundRect">
            <a:avLst/>
          </a:prstGeom>
          <a:solidFill>
            <a:schemeClr val="accent2"/>
          </a:solidFill>
          <a:ln w="539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900" b="1" dirty="0">
                <a:solidFill>
                  <a:schemeClr val="bg1"/>
                </a:solidFill>
                <a:latin typeface="+mn-lt"/>
              </a:rPr>
              <a:t>Capital Improvement Program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920F2B-2C7B-5D38-691B-BE1120E23F01}"/>
              </a:ext>
            </a:extLst>
          </p:cNvPr>
          <p:cNvCxnSpPr/>
          <p:nvPr/>
        </p:nvCxnSpPr>
        <p:spPr bwMode="auto">
          <a:xfrm>
            <a:off x="7825353" y="3790951"/>
            <a:ext cx="0" cy="29527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2B8B7D-C67F-1A23-139A-308CD904FF7F}"/>
              </a:ext>
            </a:extLst>
          </p:cNvPr>
          <p:cNvCxnSpPr/>
          <p:nvPr/>
        </p:nvCxnSpPr>
        <p:spPr bwMode="auto">
          <a:xfrm>
            <a:off x="7825353" y="4695825"/>
            <a:ext cx="0" cy="32385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FF823F-AAE8-D4E1-16DB-D8C0D9C1CF9E}"/>
              </a:ext>
            </a:extLst>
          </p:cNvPr>
          <p:cNvCxnSpPr/>
          <p:nvPr/>
        </p:nvCxnSpPr>
        <p:spPr bwMode="auto">
          <a:xfrm>
            <a:off x="7825353" y="5629276"/>
            <a:ext cx="0" cy="31432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9F5E021E-6C42-EE73-178D-04A69EF5AFBA}"/>
              </a:ext>
            </a:extLst>
          </p:cNvPr>
          <p:cNvSpPr/>
          <p:nvPr/>
        </p:nvSpPr>
        <p:spPr bwMode="auto">
          <a:xfrm>
            <a:off x="6809799" y="1270721"/>
            <a:ext cx="2029968" cy="153352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39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900" b="1" dirty="0">
                <a:solidFill>
                  <a:schemeClr val="bg1"/>
                </a:solidFill>
                <a:latin typeface="+mn-lt"/>
              </a:rPr>
              <a:t>Temporary Flow Monitoring</a:t>
            </a:r>
          </a:p>
        </p:txBody>
      </p:sp>
      <p:cxnSp>
        <p:nvCxnSpPr>
          <p:cNvPr id="11" name="Elbow Connector 18">
            <a:extLst>
              <a:ext uri="{FF2B5EF4-FFF2-40B4-BE49-F238E27FC236}">
                <a16:creationId xmlns:a16="http://schemas.microsoft.com/office/drawing/2014/main" id="{A1B08637-7668-0753-ACBA-C4E71A8FC1DA}"/>
              </a:ext>
            </a:extLst>
          </p:cNvPr>
          <p:cNvCxnSpPr>
            <a:stCxn id="13" idx="2"/>
          </p:cNvCxnSpPr>
          <p:nvPr/>
        </p:nvCxnSpPr>
        <p:spPr bwMode="auto">
          <a:xfrm rot="16200000" flipH="1">
            <a:off x="6373417" y="1550991"/>
            <a:ext cx="202968" cy="2700908"/>
          </a:xfrm>
          <a:prstGeom prst="bentConnector2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Elbow Connector 40">
            <a:extLst>
              <a:ext uri="{FF2B5EF4-FFF2-40B4-BE49-F238E27FC236}">
                <a16:creationId xmlns:a16="http://schemas.microsoft.com/office/drawing/2014/main" id="{B69F4CE6-1815-DAD7-357E-3EB46FEEA685}"/>
              </a:ext>
            </a:extLst>
          </p:cNvPr>
          <p:cNvCxnSpPr>
            <a:stCxn id="15" idx="2"/>
          </p:cNvCxnSpPr>
          <p:nvPr/>
        </p:nvCxnSpPr>
        <p:spPr bwMode="auto">
          <a:xfrm rot="5400000">
            <a:off x="9073182" y="1550993"/>
            <a:ext cx="202968" cy="2700907"/>
          </a:xfrm>
          <a:prstGeom prst="bentConnector2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BE8F33FA-945E-C539-ECC1-2EA97F172D3B}"/>
              </a:ext>
            </a:extLst>
          </p:cNvPr>
          <p:cNvSpPr/>
          <p:nvPr/>
        </p:nvSpPr>
        <p:spPr bwMode="auto">
          <a:xfrm>
            <a:off x="4110035" y="1266437"/>
            <a:ext cx="2028825" cy="1533525"/>
          </a:xfrm>
          <a:prstGeom prst="roundRect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900" b="1" dirty="0">
                <a:solidFill>
                  <a:schemeClr val="bg1"/>
                </a:solidFill>
                <a:latin typeface="+mn-lt"/>
              </a:rPr>
              <a:t>Hydraulic Model Construction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3548E1-E8E1-D609-1128-F5BFF2A0EAE1}"/>
              </a:ext>
            </a:extLst>
          </p:cNvPr>
          <p:cNvCxnSpPr/>
          <p:nvPr/>
        </p:nvCxnSpPr>
        <p:spPr bwMode="auto">
          <a:xfrm>
            <a:off x="7825353" y="2867026"/>
            <a:ext cx="0" cy="29527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1D669887-940E-E58C-62B8-3660E87E069F}"/>
              </a:ext>
            </a:extLst>
          </p:cNvPr>
          <p:cNvSpPr/>
          <p:nvPr/>
        </p:nvSpPr>
        <p:spPr bwMode="auto">
          <a:xfrm>
            <a:off x="9510135" y="1266437"/>
            <a:ext cx="2029968" cy="15335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39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900" b="1" dirty="0">
                <a:solidFill>
                  <a:schemeClr val="bg1"/>
                </a:solidFill>
                <a:latin typeface="+mn-lt"/>
              </a:rPr>
              <a:t>Existing and Future Flow Allocation</a:t>
            </a:r>
          </a:p>
        </p:txBody>
      </p:sp>
      <p:sp>
        <p:nvSpPr>
          <p:cNvPr id="16" name="Subtitle 9">
            <a:extLst>
              <a:ext uri="{FF2B5EF4-FFF2-40B4-BE49-F238E27FC236}">
                <a16:creationId xmlns:a16="http://schemas.microsoft.com/office/drawing/2014/main" id="{E09EAAEF-52C5-2C3F-BA4C-1061733F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897" y="2333237"/>
            <a:ext cx="3579673" cy="3406898"/>
          </a:xfrm>
        </p:spPr>
        <p:txBody>
          <a:bodyPr/>
          <a:lstStyle/>
          <a:p>
            <a:r>
              <a:rPr lang="en-US" altLang="en-US" dirty="0"/>
              <a:t>Establish Existing Conditions</a:t>
            </a:r>
          </a:p>
          <a:p>
            <a:r>
              <a:rPr lang="en-US" altLang="en-US" dirty="0"/>
              <a:t>Evaluate Planned Growth</a:t>
            </a:r>
          </a:p>
          <a:p>
            <a:r>
              <a:rPr lang="en-US" altLang="en-US" dirty="0"/>
              <a:t>Determine service plan</a:t>
            </a:r>
          </a:p>
          <a:p>
            <a:r>
              <a:rPr lang="en-US" altLang="en-US" dirty="0"/>
              <a:t>Develop Costs</a:t>
            </a:r>
          </a:p>
        </p:txBody>
      </p:sp>
    </p:spTree>
    <p:extLst>
      <p:ext uri="{BB962C8B-B14F-4D97-AF65-F5344CB8AC3E}">
        <p14:creationId xmlns:p14="http://schemas.microsoft.com/office/powerpoint/2010/main" val="39453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6641-BEC4-ADB4-8365-4E1115A5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hydraulic computer model was developed to evaluate capacity and ability to serve growth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0BECC-F2CC-32B1-B50B-E60262D0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21" y="1509178"/>
            <a:ext cx="8616330" cy="519494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ubtitle 9">
            <a:extLst>
              <a:ext uri="{FF2B5EF4-FFF2-40B4-BE49-F238E27FC236}">
                <a16:creationId xmlns:a16="http://schemas.microsoft.com/office/drawing/2014/main" id="{7EDAFBFB-D187-2BF8-6753-24EE12E8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6447" y="1792550"/>
            <a:ext cx="3203881" cy="3406898"/>
          </a:xfrm>
        </p:spPr>
        <p:txBody>
          <a:bodyPr/>
          <a:lstStyle/>
          <a:p>
            <a:r>
              <a:rPr lang="en-US" altLang="en-US" dirty="0"/>
              <a:t>Calibrated to Industry Standards</a:t>
            </a:r>
          </a:p>
          <a:p>
            <a:r>
              <a:rPr lang="en-US" altLang="en-US" dirty="0"/>
              <a:t>Temporary Flow Monitoring Program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08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B742-6EBC-7D0C-03B7-D5579542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existing capacity showed good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46842-A1C1-B9B8-0246-41B7338C2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55" y="1032638"/>
            <a:ext cx="6693351" cy="5647808"/>
          </a:xfrm>
          <a:prstGeom prst="rect">
            <a:avLst/>
          </a:prstGeom>
        </p:spPr>
      </p:pic>
      <p:sp>
        <p:nvSpPr>
          <p:cNvPr id="6" name="Subtitle 9">
            <a:extLst>
              <a:ext uri="{FF2B5EF4-FFF2-40B4-BE49-F238E27FC236}">
                <a16:creationId xmlns:a16="http://schemas.microsoft.com/office/drawing/2014/main" id="{9674FDD1-B8F8-C8A8-DA10-5EFAE3DA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5507" y="1207362"/>
            <a:ext cx="3843073" cy="3406898"/>
          </a:xfrm>
        </p:spPr>
        <p:txBody>
          <a:bodyPr/>
          <a:lstStyle/>
          <a:p>
            <a:r>
              <a:rPr lang="en-US" altLang="en-US" dirty="0"/>
              <a:t>Evaluation criteria was developed in coordination with City staff</a:t>
            </a:r>
          </a:p>
          <a:p>
            <a:r>
              <a:rPr lang="en-US" altLang="en-US" dirty="0"/>
              <a:t>Existing system is performing well in terms of hydraulic capacity</a:t>
            </a:r>
          </a:p>
          <a:p>
            <a:r>
              <a:rPr lang="en-US" altLang="en-US" dirty="0"/>
              <a:t>Deficiencies and improvements developed were evaluated based on risk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FEF55A-5BBA-E57C-7CB9-498834B2B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2" t="869" r="2074" b="-14"/>
          <a:stretch/>
        </p:blipFill>
        <p:spPr>
          <a:xfrm>
            <a:off x="133164" y="1207362"/>
            <a:ext cx="1597981" cy="53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4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3B7FF-FE5F-027D-44D1-D3D7074FB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1" y="198268"/>
            <a:ext cx="11823084" cy="1066800"/>
          </a:xfrm>
        </p:spPr>
        <p:txBody>
          <a:bodyPr/>
          <a:lstStyle/>
          <a:p>
            <a:r>
              <a:rPr lang="en-US" dirty="0"/>
              <a:t>Evaluation of future developments established future conditions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1A47E-D2F9-60ED-627A-506B4FB17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85" y="848966"/>
            <a:ext cx="9490229" cy="600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D037-3E98-6091-4D92-1ACDA4B7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 flows include multiple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FF00C-A361-B057-FD41-A1946177D8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7" r="1829" b="35557"/>
          <a:stretch/>
        </p:blipFill>
        <p:spPr>
          <a:xfrm>
            <a:off x="264458" y="1458157"/>
            <a:ext cx="6181704" cy="45165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D4C31-EBF6-265E-2E2C-21C7D37B7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419"/>
          <a:stretch/>
        </p:blipFill>
        <p:spPr>
          <a:xfrm>
            <a:off x="6096000" y="2698811"/>
            <a:ext cx="5831542" cy="224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6F34-CF76-3692-D0DC-3C2DEBA0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sources of infiltration and inflows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BBF59-7418-F2A1-9FCC-BDEC69F1AF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1350" y="1047214"/>
            <a:ext cx="8680925" cy="57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8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arollo V1">
      <a:dk1>
        <a:srgbClr val="015DA8"/>
      </a:dk1>
      <a:lt1>
        <a:srgbClr val="FFFFFF"/>
      </a:lt1>
      <a:dk2>
        <a:srgbClr val="0088BA"/>
      </a:dk2>
      <a:lt2>
        <a:srgbClr val="E7E6E6"/>
      </a:lt2>
      <a:accent1>
        <a:srgbClr val="F9892D"/>
      </a:accent1>
      <a:accent2>
        <a:srgbClr val="CE4C21"/>
      </a:accent2>
      <a:accent3>
        <a:srgbClr val="A5A5A5"/>
      </a:accent3>
      <a:accent4>
        <a:srgbClr val="FDCE59"/>
      </a:accent4>
      <a:accent5>
        <a:srgbClr val="2DA2DC"/>
      </a:accent5>
      <a:accent6>
        <a:srgbClr val="63A33A"/>
      </a:accent6>
      <a:hlink>
        <a:srgbClr val="015DA8"/>
      </a:hlink>
      <a:folHlink>
        <a:srgbClr val="0088BA"/>
      </a:folHlink>
    </a:clrScheme>
    <a:fontScheme name="Carollo V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bg2">
                <a:lumMod val="10000"/>
              </a:scheme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rolloPowerpointTemplate_Widescreen.pptx" id="{DD525AAA-3175-4CDE-96C9-4DEBC45797E7}" vid="{3430A0D7-FC2B-4B87-94C1-ACC92DBD5DE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CarolloPowerpointTemplate_Widescreen</Template>
  <TotalTime>6286</TotalTime>
  <Words>514</Words>
  <Application>Microsoft Office PowerPoint</Application>
  <PresentationFormat>Widescreen</PresentationFormat>
  <Paragraphs>135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Corbel</vt:lpstr>
      <vt:lpstr>Humanst521 BT</vt:lpstr>
      <vt:lpstr>Segoe UI</vt:lpstr>
      <vt:lpstr>Segoe UI Semibold</vt:lpstr>
      <vt:lpstr>Segoe UI Semilight</vt:lpstr>
      <vt:lpstr>Tahoma</vt:lpstr>
      <vt:lpstr>Times</vt:lpstr>
      <vt:lpstr>Verdana</vt:lpstr>
      <vt:lpstr>Wingdings</vt:lpstr>
      <vt:lpstr>Office Theme</vt:lpstr>
      <vt:lpstr>Wastewater Master Plan Update - City of Tracy </vt:lpstr>
      <vt:lpstr>Agenda</vt:lpstr>
      <vt:lpstr>Existing Wastewater Collection System</vt:lpstr>
      <vt:lpstr>Master Plan Evaluation Work Plan</vt:lpstr>
      <vt:lpstr>A hydraulic computer model was developed to evaluate capacity and ability to serve growth </vt:lpstr>
      <vt:lpstr>Evaluation of existing capacity showed good performance</vt:lpstr>
      <vt:lpstr>Evaluation of future developments established future conditions</vt:lpstr>
      <vt:lpstr>Wastewater flows include multiple components</vt:lpstr>
      <vt:lpstr>Typical sources of infiltration and inflows</vt:lpstr>
      <vt:lpstr>Existing and future flows in million gallons per day (mgd) </vt:lpstr>
      <vt:lpstr>Future system evaluation</vt:lpstr>
      <vt:lpstr>Wastewater Treatment Plant – Master Plan Phases</vt:lpstr>
      <vt:lpstr>Wastewater Treatment Plant Expansion Phase 3</vt:lpstr>
      <vt:lpstr>Wastewater Treatment Plant Expansion Phase 4</vt:lpstr>
      <vt:lpstr>The capital improvement program included pipelines, pump stations, treatment, rehabilitation and replacement costs</vt:lpstr>
      <vt:lpstr>Capital costs by project type</vt:lpstr>
      <vt:lpstr>The capital improvement plan costs were allocated to existing and future users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Look of Carollo</dc:title>
  <dc:creator>Tim Loper</dc:creator>
  <cp:lastModifiedBy>Veronica Child</cp:lastModifiedBy>
  <cp:revision>12</cp:revision>
  <dcterms:created xsi:type="dcterms:W3CDTF">2022-10-10T11:40:44Z</dcterms:created>
  <dcterms:modified xsi:type="dcterms:W3CDTF">2023-08-23T16:02:38Z</dcterms:modified>
</cp:coreProperties>
</file>